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378" r:id="rId2"/>
    <p:sldId id="340" r:id="rId3"/>
    <p:sldId id="342" r:id="rId4"/>
    <p:sldId id="313" r:id="rId5"/>
    <p:sldId id="367" r:id="rId6"/>
    <p:sldId id="314" r:id="rId7"/>
    <p:sldId id="368" r:id="rId8"/>
    <p:sldId id="369" r:id="rId9"/>
    <p:sldId id="370" r:id="rId10"/>
    <p:sldId id="371" r:id="rId11"/>
    <p:sldId id="372" r:id="rId12"/>
    <p:sldId id="373" r:id="rId13"/>
    <p:sldId id="374" r:id="rId14"/>
    <p:sldId id="375" r:id="rId15"/>
    <p:sldId id="376" r:id="rId16"/>
    <p:sldId id="341" r:id="rId17"/>
    <p:sldId id="323" r:id="rId18"/>
    <p:sldId id="377" r:id="rId19"/>
    <p:sldId id="379" r:id="rId20"/>
    <p:sldId id="380" r:id="rId21"/>
    <p:sldId id="381" r:id="rId22"/>
    <p:sldId id="382" r:id="rId23"/>
    <p:sldId id="383" r:id="rId24"/>
    <p:sldId id="384"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66"/>
    <a:srgbClr val="FF3300"/>
    <a:srgbClr val="FF6600"/>
    <a:srgbClr val="CCFF33"/>
    <a:srgbClr val="154F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434" autoAdjust="0"/>
  </p:normalViewPr>
  <p:slideViewPr>
    <p:cSldViewPr snapToGrid="0">
      <p:cViewPr varScale="1">
        <p:scale>
          <a:sx n="73" d="100"/>
          <a:sy n="73" d="100"/>
        </p:scale>
        <p:origin x="492" y="72"/>
      </p:cViewPr>
      <p:guideLst>
        <p:guide orient="horz" pos="2160"/>
        <p:guide pos="3840"/>
      </p:guideLst>
    </p:cSldViewPr>
  </p:slideViewPr>
  <p:notesTextViewPr>
    <p:cViewPr>
      <p:scale>
        <a:sx n="1" d="1"/>
        <a:sy n="1" d="1"/>
      </p:scale>
      <p:origin x="0" y="0"/>
    </p:cViewPr>
  </p:notesTextViewPr>
  <p:sorterViewPr>
    <p:cViewPr>
      <p:scale>
        <a:sx n="100" d="100"/>
        <a:sy n="100" d="100"/>
      </p:scale>
      <p:origin x="0" y="-1072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9.0524214481021656E-4"/>
          <c:y val="0.11082047418683214"/>
          <c:w val="0.82827299487290429"/>
          <c:h val="0.75534920181811471"/>
        </c:manualLayout>
      </c:layout>
      <c:pie3DChart>
        <c:varyColors val="1"/>
        <c:ser>
          <c:idx val="0"/>
          <c:order val="0"/>
          <c:tx>
            <c:strRef>
              <c:f>Sheet1!$B$1</c:f>
              <c:strCache>
                <c:ptCount val="1"/>
                <c:pt idx="0">
                  <c:v>Requirement</c:v>
                </c:pt>
              </c:strCache>
            </c:strRef>
          </c:tx>
          <c:dPt>
            <c:idx val="0"/>
            <c:bubble3D val="0"/>
            <c:spPr>
              <a:gradFill rotWithShape="1">
                <a:gsLst>
                  <a:gs pos="0">
                    <a:schemeClr val="accent1">
                      <a:tint val="98000"/>
                      <a:lumMod val="114000"/>
                    </a:schemeClr>
                  </a:gs>
                  <a:gs pos="100000">
                    <a:schemeClr val="accent1">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0-CDDB-406A-90DD-168BCA97D973}"/>
              </c:ext>
            </c:extLst>
          </c:dPt>
          <c:dPt>
            <c:idx val="1"/>
            <c:bubble3D val="0"/>
            <c:spPr>
              <a:gradFill rotWithShape="1">
                <a:gsLst>
                  <a:gs pos="0">
                    <a:schemeClr val="accent2">
                      <a:tint val="98000"/>
                      <a:lumMod val="114000"/>
                    </a:schemeClr>
                  </a:gs>
                  <a:gs pos="100000">
                    <a:schemeClr val="accent2">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1-CDDB-406A-90DD-168BCA97D973}"/>
              </c:ext>
            </c:extLst>
          </c:dPt>
          <c:dPt>
            <c:idx val="2"/>
            <c:bubble3D val="0"/>
            <c:spPr>
              <a:gradFill rotWithShape="1">
                <a:gsLst>
                  <a:gs pos="0">
                    <a:schemeClr val="accent3">
                      <a:tint val="98000"/>
                      <a:lumMod val="114000"/>
                    </a:schemeClr>
                  </a:gs>
                  <a:gs pos="100000">
                    <a:schemeClr val="accent3">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2-CDDB-406A-90DD-168BCA97D973}"/>
              </c:ext>
            </c:extLst>
          </c:dPt>
          <c:dPt>
            <c:idx val="3"/>
            <c:bubble3D val="0"/>
            <c:spPr>
              <a:gradFill rotWithShape="1">
                <a:gsLst>
                  <a:gs pos="0">
                    <a:schemeClr val="accent4">
                      <a:tint val="98000"/>
                      <a:lumMod val="114000"/>
                    </a:schemeClr>
                  </a:gs>
                  <a:gs pos="100000">
                    <a:schemeClr val="accent4">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3-CDDB-406A-90DD-168BCA97D973}"/>
              </c:ext>
            </c:extLst>
          </c:dPt>
          <c:dPt>
            <c:idx val="4"/>
            <c:bubble3D val="0"/>
            <c:spPr>
              <a:gradFill rotWithShape="1">
                <a:gsLst>
                  <a:gs pos="0">
                    <a:schemeClr val="accent5">
                      <a:tint val="98000"/>
                      <a:lumMod val="114000"/>
                    </a:schemeClr>
                  </a:gs>
                  <a:gs pos="100000">
                    <a:schemeClr val="accent5">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4-CDDB-406A-90DD-168BCA97D973}"/>
              </c:ext>
            </c:extLst>
          </c:dPt>
          <c:dLbls>
            <c:dLbl>
              <c:idx val="0"/>
              <c:layout>
                <c:manualLayout>
                  <c:x val="-0.13150690475187449"/>
                  <c:y val="0.342362139609316"/>
                </c:manualLayout>
              </c:layout>
              <c:tx>
                <c:rich>
                  <a:bodyPr rot="0" spcFirstLastPara="1" vertOverflow="ellipsis" vert="horz" wrap="square" lIns="38100" tIns="19050" rIns="38100" bIns="19050" anchor="ctr" anchorCtr="1">
                    <a:noAutofit/>
                  </a:bodyPr>
                  <a:lstStyle/>
                  <a:p>
                    <a:pPr>
                      <a:defRPr sz="1400" b="0" i="0" u="none" strike="noStrike" kern="1200" baseline="0">
                        <a:solidFill>
                          <a:srgbClr val="000066"/>
                        </a:solidFill>
                        <a:latin typeface="+mn-lt"/>
                        <a:ea typeface="+mn-ea"/>
                        <a:cs typeface="+mn-cs"/>
                      </a:defRPr>
                    </a:pPr>
                    <a:fld id="{C78AD6AC-5388-42C6-8C26-CA50374CCE8B}" type="CATEGORYNAME">
                      <a:rPr lang="en-US" smtClean="0"/>
                      <a:pPr>
                        <a:defRPr sz="1400">
                          <a:solidFill>
                            <a:srgbClr val="000066"/>
                          </a:solidFill>
                        </a:defRPr>
                      </a:pPr>
                      <a:t>[CATEGORY NAME]</a:t>
                    </a:fld>
                    <a:r>
                      <a:rPr lang="en-US" baseline="0" dirty="0"/>
                      <a:t>
</a:t>
                    </a:r>
                    <a:fld id="{92A5B988-028B-46A2-AD4E-B03D087D62C3}" type="PERCENTAGE">
                      <a:rPr lang="en-US" baseline="0" dirty="0"/>
                      <a:pPr>
                        <a:defRPr sz="1400">
                          <a:solidFill>
                            <a:srgbClr val="000066"/>
                          </a:solidFill>
                        </a:defRPr>
                      </a:pPr>
                      <a:t>[PERCENTAGE]</a:t>
                    </a:fld>
                    <a:endParaRPr lang="en-US" baseline="0" dirty="0"/>
                  </a:p>
                </c:rich>
              </c:tx>
              <c:spPr>
                <a:noFill/>
                <a:ln>
                  <a:noFill/>
                </a:ln>
                <a:effectLst/>
              </c:spPr>
              <c:txPr>
                <a:bodyPr rot="0" spcFirstLastPara="1" vertOverflow="ellipsis" vert="horz" wrap="square" lIns="38100" tIns="19050" rIns="38100" bIns="19050" anchor="ctr" anchorCtr="1">
                  <a:noAutofit/>
                </a:bodyPr>
                <a:lstStyle/>
                <a:p>
                  <a:pPr>
                    <a:defRPr sz="1400" b="0" i="0" u="none" strike="noStrike" kern="1200" baseline="0">
                      <a:solidFill>
                        <a:srgbClr val="000066"/>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20951581782947371"/>
                      <c:h val="0.13334530635336161"/>
                    </c:manualLayout>
                  </c15:layout>
                  <c15:dlblFieldTable/>
                  <c15:showDataLabelsRange val="0"/>
                </c:ext>
                <c:ext xmlns:c16="http://schemas.microsoft.com/office/drawing/2014/chart" uri="{C3380CC4-5D6E-409C-BE32-E72D297353CC}">
                  <c16:uniqueId val="{00000000-CDDB-406A-90DD-168BCA97D973}"/>
                </c:ext>
              </c:extLst>
            </c:dLbl>
            <c:dLbl>
              <c:idx val="1"/>
              <c:layout>
                <c:manualLayout>
                  <c:x val="0"/>
                  <c:y val="7.4983482969007448E-2"/>
                </c:manualLayout>
              </c:layout>
              <c:dLblPos val="bestFit"/>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1-CDDB-406A-90DD-168BCA97D973}"/>
                </c:ext>
              </c:extLst>
            </c:dLbl>
            <c:dLbl>
              <c:idx val="2"/>
              <c:layout>
                <c:manualLayout>
                  <c:x val="2.0743892312084847E-2"/>
                  <c:y val="-1.3459395230159901E-2"/>
                </c:manualLayout>
              </c:layout>
              <c:dLblPos val="bestFit"/>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2-CDDB-406A-90DD-168BCA97D973}"/>
                </c:ext>
              </c:extLst>
            </c:dLbl>
            <c:dLbl>
              <c:idx val="3"/>
              <c:layout>
                <c:manualLayout>
                  <c:x val="2.2768638171431332E-2"/>
                  <c:y val="-5.3838534385831187E-3"/>
                </c:manualLayout>
              </c:layout>
              <c:dLblPos val="bestFit"/>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3-CDDB-406A-90DD-168BCA97D973}"/>
                </c:ext>
              </c:extLst>
            </c:dLbl>
            <c:dLbl>
              <c:idx val="4"/>
              <c:layout>
                <c:manualLayout>
                  <c:x val="4.3512661535613353E-2"/>
                  <c:y val="0"/>
                </c:manualLayout>
              </c:layout>
              <c:dLblPos val="bestFit"/>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4-CDDB-406A-90DD-168BCA97D973}"/>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000066"/>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Android</c:v>
                </c:pt>
                <c:pt idx="1">
                  <c:v>Apple iOS</c:v>
                </c:pt>
                <c:pt idx="2">
                  <c:v>Blackberry</c:v>
                </c:pt>
                <c:pt idx="3">
                  <c:v>Windows</c:v>
                </c:pt>
                <c:pt idx="4">
                  <c:v>Others</c:v>
                </c:pt>
              </c:strCache>
            </c:strRef>
          </c:cat>
          <c:val>
            <c:numRef>
              <c:f>Sheet1!$B$2:$B$6</c:f>
              <c:numCache>
                <c:formatCode>General</c:formatCode>
                <c:ptCount val="5"/>
                <c:pt idx="0">
                  <c:v>4.8499999999999996</c:v>
                </c:pt>
                <c:pt idx="1">
                  <c:v>3.2</c:v>
                </c:pt>
                <c:pt idx="2">
                  <c:v>1.1000000000000001</c:v>
                </c:pt>
                <c:pt idx="3">
                  <c:v>0.35000000000000009</c:v>
                </c:pt>
                <c:pt idx="4">
                  <c:v>0.5</c:v>
                </c:pt>
              </c:numCache>
            </c:numRef>
          </c:val>
          <c:extLst>
            <c:ext xmlns:c16="http://schemas.microsoft.com/office/drawing/2014/chart" uri="{C3380CC4-5D6E-409C-BE32-E72D297353CC}">
              <c16:uniqueId val="{00000005-CDDB-406A-90DD-168BCA97D973}"/>
            </c:ext>
          </c:extLst>
        </c:ser>
        <c:dLbls>
          <c:showLegendKey val="0"/>
          <c:showVal val="0"/>
          <c:showCatName val="1"/>
          <c:showSerName val="0"/>
          <c:showPercent val="0"/>
          <c:showBubbleSize val="0"/>
          <c:showLeaderLines val="1"/>
        </c:dLbls>
      </c:pie3DChart>
      <c:spPr>
        <a:noFill/>
        <a:ln>
          <a:noFill/>
        </a:ln>
        <a:effectLst/>
      </c:spPr>
    </c:plotArea>
    <c:legend>
      <c:legendPos val="b"/>
      <c:layout>
        <c:manualLayout>
          <c:xMode val="edge"/>
          <c:yMode val="edge"/>
          <c:x val="1.6256765864958007E-2"/>
          <c:y val="0.80517539556936424"/>
          <c:w val="0.9600688880988919"/>
          <c:h val="0.19482460443063554"/>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000066"/>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9.8289407436822698E-2"/>
          <c:y val="4.5438414735999903E-2"/>
          <c:w val="0.82827299487290429"/>
          <c:h val="0.75534920181811471"/>
        </c:manualLayout>
      </c:layout>
      <c:pie3DChart>
        <c:varyColors val="1"/>
        <c:ser>
          <c:idx val="0"/>
          <c:order val="0"/>
          <c:tx>
            <c:strRef>
              <c:f>Sheet1!$B$1</c:f>
              <c:strCache>
                <c:ptCount val="1"/>
                <c:pt idx="0">
                  <c:v>Requirement</c:v>
                </c:pt>
              </c:strCache>
            </c:strRef>
          </c:tx>
          <c:dPt>
            <c:idx val="0"/>
            <c:bubble3D val="0"/>
            <c:spPr>
              <a:gradFill rotWithShape="1">
                <a:gsLst>
                  <a:gs pos="0">
                    <a:schemeClr val="accent2">
                      <a:tint val="98000"/>
                      <a:lumMod val="114000"/>
                    </a:schemeClr>
                  </a:gs>
                  <a:gs pos="100000">
                    <a:schemeClr val="accent2">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0-AD05-4F9A-8C71-1FF0A0028093}"/>
              </c:ext>
            </c:extLst>
          </c:dPt>
          <c:dPt>
            <c:idx val="1"/>
            <c:bubble3D val="0"/>
            <c:spPr>
              <a:gradFill rotWithShape="1">
                <a:gsLst>
                  <a:gs pos="0">
                    <a:schemeClr val="accent4">
                      <a:tint val="98000"/>
                      <a:lumMod val="114000"/>
                    </a:schemeClr>
                  </a:gs>
                  <a:gs pos="100000">
                    <a:schemeClr val="accent4">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1-AD05-4F9A-8C71-1FF0A0028093}"/>
              </c:ext>
            </c:extLst>
          </c:dPt>
          <c:dPt>
            <c:idx val="2"/>
            <c:bubble3D val="0"/>
            <c:spPr>
              <a:gradFill rotWithShape="1">
                <a:gsLst>
                  <a:gs pos="0">
                    <a:schemeClr val="accent6">
                      <a:tint val="98000"/>
                      <a:lumMod val="114000"/>
                    </a:schemeClr>
                  </a:gs>
                  <a:gs pos="100000">
                    <a:schemeClr val="accent6">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2-AD05-4F9A-8C71-1FF0A0028093}"/>
              </c:ext>
            </c:extLst>
          </c:dPt>
          <c:dPt>
            <c:idx val="3"/>
            <c:bubble3D val="0"/>
            <c:spPr>
              <a:gradFill rotWithShape="1">
                <a:gsLst>
                  <a:gs pos="0">
                    <a:schemeClr val="accent2">
                      <a:lumMod val="60000"/>
                      <a:tint val="98000"/>
                      <a:lumMod val="114000"/>
                    </a:schemeClr>
                  </a:gs>
                  <a:gs pos="100000">
                    <a:schemeClr val="accent2">
                      <a:lumMod val="6000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3-AD05-4F9A-8C71-1FF0A0028093}"/>
              </c:ext>
            </c:extLst>
          </c:dPt>
          <c:dPt>
            <c:idx val="4"/>
            <c:bubble3D val="0"/>
            <c:spPr>
              <a:gradFill rotWithShape="1">
                <a:gsLst>
                  <a:gs pos="0">
                    <a:schemeClr val="accent4">
                      <a:lumMod val="60000"/>
                      <a:tint val="98000"/>
                      <a:lumMod val="114000"/>
                    </a:schemeClr>
                  </a:gs>
                  <a:gs pos="100000">
                    <a:schemeClr val="accent4">
                      <a:lumMod val="6000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4-AD05-4F9A-8C71-1FF0A0028093}"/>
              </c:ext>
            </c:extLst>
          </c:dPt>
          <c:dPt>
            <c:idx val="5"/>
            <c:bubble3D val="0"/>
            <c:spPr>
              <a:gradFill rotWithShape="1">
                <a:gsLst>
                  <a:gs pos="0">
                    <a:schemeClr val="accent6">
                      <a:lumMod val="60000"/>
                      <a:tint val="98000"/>
                      <a:lumMod val="114000"/>
                    </a:schemeClr>
                  </a:gs>
                  <a:gs pos="100000">
                    <a:schemeClr val="accent6">
                      <a:lumMod val="6000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5-AD05-4F9A-8C71-1FF0A0028093}"/>
              </c:ext>
            </c:extLst>
          </c:dPt>
          <c:dLbls>
            <c:dLbl>
              <c:idx val="0"/>
              <c:layout>
                <c:manualLayout>
                  <c:x val="-0.19294955750562359"/>
                  <c:y val="0.23834166607018026"/>
                </c:manualLayout>
              </c:layout>
              <c:tx>
                <c:rich>
                  <a:bodyPr rot="0" spcFirstLastPara="1" vertOverflow="ellipsis" vert="horz" wrap="square" lIns="38100" tIns="19050" rIns="38100" bIns="19050" anchor="ctr" anchorCtr="1">
                    <a:noAutofit/>
                  </a:bodyPr>
                  <a:lstStyle/>
                  <a:p>
                    <a:pPr>
                      <a:defRPr sz="1400" b="0" i="0" u="none" strike="noStrike" kern="1200" baseline="0">
                        <a:solidFill>
                          <a:srgbClr val="000066"/>
                        </a:solidFill>
                        <a:latin typeface="+mn-lt"/>
                        <a:ea typeface="+mn-ea"/>
                        <a:cs typeface="+mn-cs"/>
                      </a:defRPr>
                    </a:pPr>
                    <a:fld id="{C78AD6AC-5388-42C6-8C26-CA50374CCE8B}" type="CATEGORYNAME">
                      <a:rPr lang="en-US" smtClean="0"/>
                      <a:pPr>
                        <a:defRPr sz="1400">
                          <a:solidFill>
                            <a:srgbClr val="000066"/>
                          </a:solidFill>
                        </a:defRPr>
                      </a:pPr>
                      <a:t>[CATEGORY NAME]</a:t>
                    </a:fld>
                    <a:r>
                      <a:rPr lang="en-US" baseline="0" dirty="0"/>
                      <a:t>
</a:t>
                    </a:r>
                    <a:fld id="{92A5B988-028B-46A2-AD4E-B03D087D62C3}" type="PERCENTAGE">
                      <a:rPr lang="en-US" baseline="0" dirty="0"/>
                      <a:pPr>
                        <a:defRPr sz="1400">
                          <a:solidFill>
                            <a:srgbClr val="000066"/>
                          </a:solidFill>
                        </a:defRPr>
                      </a:pPr>
                      <a:t>[PERCENTAGE]</a:t>
                    </a:fld>
                    <a:endParaRPr lang="en-US" baseline="0" dirty="0"/>
                  </a:p>
                </c:rich>
              </c:tx>
              <c:spPr>
                <a:noFill/>
                <a:ln>
                  <a:noFill/>
                </a:ln>
                <a:effectLst/>
              </c:spPr>
              <c:txPr>
                <a:bodyPr rot="0" spcFirstLastPara="1" vertOverflow="ellipsis" vert="horz" wrap="square" lIns="38100" tIns="19050" rIns="38100" bIns="19050" anchor="ctr" anchorCtr="1">
                  <a:noAutofit/>
                </a:bodyPr>
                <a:lstStyle/>
                <a:p>
                  <a:pPr>
                    <a:defRPr sz="1400" b="0" i="0" u="none" strike="noStrike" kern="1200" baseline="0">
                      <a:solidFill>
                        <a:srgbClr val="000066"/>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19654455342485599"/>
                      <c:h val="0.15160598633225006"/>
                    </c:manualLayout>
                  </c15:layout>
                  <c15:dlblFieldTable/>
                  <c15:showDataLabelsRange val="0"/>
                </c:ext>
                <c:ext xmlns:c16="http://schemas.microsoft.com/office/drawing/2014/chart" uri="{C3380CC4-5D6E-409C-BE32-E72D297353CC}">
                  <c16:uniqueId val="{00000000-AD05-4F9A-8C71-1FF0A0028093}"/>
                </c:ext>
              </c:extLst>
            </c:dLbl>
            <c:dLbl>
              <c:idx val="1"/>
              <c:layout>
                <c:manualLayout>
                  <c:x val="-3.5224032350638847E-2"/>
                  <c:y val="-6.1343201579074358E-2"/>
                </c:manualLayout>
              </c:layout>
              <c:dLblPos val="bestFit"/>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1-AD05-4F9A-8C71-1FF0A0028093}"/>
                </c:ext>
              </c:extLst>
            </c:dLbl>
            <c:dLbl>
              <c:idx val="2"/>
              <c:layout>
                <c:manualLayout>
                  <c:x val="-2.6752481263066254E-2"/>
                  <c:y val="-0.10913649793704677"/>
                </c:manualLayout>
              </c:layout>
              <c:dLblPos val="bestFit"/>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2-AD05-4F9A-8C71-1FF0A0028093}"/>
                </c:ext>
              </c:extLst>
            </c:dLbl>
            <c:dLbl>
              <c:idx val="3"/>
              <c:layout>
                <c:manualLayout>
                  <c:x val="-1.4527343735979316E-2"/>
                  <c:y val="-1.3903662957875321E-2"/>
                </c:manualLayout>
              </c:layout>
              <c:dLblPos val="bestFit"/>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3-AD05-4F9A-8C71-1FF0A0028093}"/>
                </c:ext>
              </c:extLst>
            </c:dLbl>
            <c:dLbl>
              <c:idx val="4"/>
              <c:layout>
                <c:manualLayout>
                  <c:x val="5.1920141809505323E-3"/>
                  <c:y val="-4.3068142845160653E-2"/>
                </c:manualLayout>
              </c:layout>
              <c:dLblPos val="bestFit"/>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4-AD05-4F9A-8C71-1FF0A0028093}"/>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000066"/>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Sheet1!$A$2:$A$7</c:f>
              <c:strCache>
                <c:ptCount val="6"/>
                <c:pt idx="0">
                  <c:v>Samsung</c:v>
                </c:pt>
                <c:pt idx="1">
                  <c:v>HTC</c:v>
                </c:pt>
                <c:pt idx="2">
                  <c:v>LG</c:v>
                </c:pt>
                <c:pt idx="3">
                  <c:v>Sony</c:v>
                </c:pt>
                <c:pt idx="4">
                  <c:v>Motorola</c:v>
                </c:pt>
                <c:pt idx="5">
                  <c:v>Others</c:v>
                </c:pt>
              </c:strCache>
            </c:strRef>
          </c:cat>
          <c:val>
            <c:numRef>
              <c:f>Sheet1!$B$2:$B$7</c:f>
              <c:numCache>
                <c:formatCode>General</c:formatCode>
                <c:ptCount val="6"/>
                <c:pt idx="0">
                  <c:v>6.33</c:v>
                </c:pt>
                <c:pt idx="1">
                  <c:v>0.65000000000000024</c:v>
                </c:pt>
                <c:pt idx="2">
                  <c:v>0.5</c:v>
                </c:pt>
                <c:pt idx="3">
                  <c:v>0.56000000000000005</c:v>
                </c:pt>
                <c:pt idx="4">
                  <c:v>0.5</c:v>
                </c:pt>
                <c:pt idx="5">
                  <c:v>1.5</c:v>
                </c:pt>
              </c:numCache>
            </c:numRef>
          </c:val>
          <c:extLst>
            <c:ext xmlns:c16="http://schemas.microsoft.com/office/drawing/2014/chart" uri="{C3380CC4-5D6E-409C-BE32-E72D297353CC}">
              <c16:uniqueId val="{00000006-AD05-4F9A-8C71-1FF0A0028093}"/>
            </c:ext>
          </c:extLst>
        </c:ser>
        <c:dLbls>
          <c:showLegendKey val="0"/>
          <c:showVal val="0"/>
          <c:showCatName val="1"/>
          <c:showSerName val="0"/>
          <c:showPercent val="0"/>
          <c:showBubbleSize val="0"/>
          <c:showLeaderLines val="1"/>
        </c:dLbls>
      </c:pie3DChart>
      <c:spPr>
        <a:noFill/>
        <a:ln>
          <a:noFill/>
        </a:ln>
        <a:effectLst/>
      </c:spPr>
    </c:plotArea>
    <c:legend>
      <c:legendPos val="b"/>
      <c:layout>
        <c:manualLayout>
          <c:xMode val="edge"/>
          <c:yMode val="edge"/>
          <c:x val="1.6256731151063953E-2"/>
          <c:y val="0.83919251106946413"/>
          <c:w val="0.9600688880988919"/>
          <c:h val="0.16080748893053581"/>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000066"/>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5">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45">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pPr/>
              <a:t>1/19/2018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pPr/>
              <a:t>1/19/2018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pPr/>
              <a:t>1/19/2018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pPr/>
              <a:t>1/19/2018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pPr/>
              <a:t>1/19/2018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pPr/>
              <a:t>1/19/2018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pPr/>
              <a:t>1/19/2018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pPr/>
              <a:t>1/19/2018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pPr/>
              <a:t>1/19/2018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pPr/>
              <a:t>1/19/2018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pPr/>
              <a:t>1/19/2018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pPr/>
              <a:t>1/19/2018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pPr/>
              <a:t>1/19/2018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pPr/>
              <a:t>1/19/2018</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pPr/>
              <a:t>1/19/2018</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pPr/>
              <a:t>1/19/2018</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pPr/>
              <a:t>1/19/2018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pPr/>
              <a:t>1/19/2018</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200708" cy="6858000"/>
          </a:xfrm>
        </p:spPr>
      </p:pic>
    </p:spTree>
    <p:extLst>
      <p:ext uri="{BB962C8B-B14F-4D97-AF65-F5344CB8AC3E}">
        <p14:creationId xmlns:p14="http://schemas.microsoft.com/office/powerpoint/2010/main" val="20995821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152" y="0"/>
            <a:ext cx="5344732" cy="928407"/>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400" b="1" dirty="0" smtClean="0">
                <a:solidFill>
                  <a:srgbClr val="000066"/>
                </a:solidFill>
              </a:rPr>
              <a:t>Activity Lifecycle</a:t>
            </a:r>
            <a:endParaRPr lang="en-US" sz="4400" b="1" dirty="0">
              <a:solidFill>
                <a:srgbClr val="000066"/>
              </a:solidFill>
            </a:endParaRPr>
          </a:p>
        </p:txBody>
      </p:sp>
      <p:sp>
        <p:nvSpPr>
          <p:cNvPr id="7" name="Subtitle 2"/>
          <p:cNvSpPr>
            <a:spLocks noGrp="1"/>
          </p:cNvSpPr>
          <p:nvPr>
            <p:ph type="subTitle" idx="1"/>
          </p:nvPr>
        </p:nvSpPr>
        <p:spPr>
          <a:xfrm>
            <a:off x="266309" y="1161311"/>
            <a:ext cx="11711043" cy="5484188"/>
          </a:xfrm>
        </p:spPr>
        <p:txBody>
          <a:bodyPr>
            <a:noAutofit/>
          </a:bodyPr>
          <a:lstStyle/>
          <a:p>
            <a:r>
              <a:rPr lang="en-IN" sz="1800" cap="none" dirty="0">
                <a:solidFill>
                  <a:srgbClr val="000066"/>
                </a:solidFill>
              </a:rPr>
              <a:t>1) </a:t>
            </a:r>
            <a:r>
              <a:rPr lang="en-IN" sz="1800" b="1" cap="none" dirty="0">
                <a:solidFill>
                  <a:srgbClr val="000066"/>
                </a:solidFill>
              </a:rPr>
              <a:t>Starting </a:t>
            </a:r>
            <a:r>
              <a:rPr lang="en-IN" sz="1800" b="1" cap="none" dirty="0" smtClean="0">
                <a:solidFill>
                  <a:srgbClr val="000066"/>
                </a:solidFill>
              </a:rPr>
              <a:t>State:</a:t>
            </a:r>
          </a:p>
          <a:p>
            <a:r>
              <a:rPr lang="en-IN" sz="1800" cap="none" dirty="0" smtClean="0">
                <a:solidFill>
                  <a:srgbClr val="000066"/>
                </a:solidFill>
              </a:rPr>
              <a:t>	When </a:t>
            </a:r>
            <a:r>
              <a:rPr lang="en-IN" sz="1800" cap="none" dirty="0">
                <a:solidFill>
                  <a:srgbClr val="000066"/>
                </a:solidFill>
              </a:rPr>
              <a:t>an activity does not yet exist in memory, it is in the starting state.</a:t>
            </a:r>
          </a:p>
          <a:p>
            <a:r>
              <a:rPr lang="en-IN" sz="1800" cap="none" dirty="0" smtClean="0">
                <a:solidFill>
                  <a:srgbClr val="000066"/>
                </a:solidFill>
              </a:rPr>
              <a:t>2</a:t>
            </a:r>
            <a:r>
              <a:rPr lang="en-IN" sz="1800" cap="none" dirty="0">
                <a:solidFill>
                  <a:srgbClr val="000066"/>
                </a:solidFill>
              </a:rPr>
              <a:t>) </a:t>
            </a:r>
            <a:r>
              <a:rPr lang="en-IN" sz="1800" b="1" cap="none" dirty="0">
                <a:solidFill>
                  <a:srgbClr val="000066"/>
                </a:solidFill>
              </a:rPr>
              <a:t>Resumed/Running State:</a:t>
            </a:r>
          </a:p>
          <a:p>
            <a:r>
              <a:rPr lang="en-IN" sz="1800" cap="none" dirty="0" smtClean="0">
                <a:solidFill>
                  <a:srgbClr val="000066"/>
                </a:solidFill>
              </a:rPr>
              <a:t>	An </a:t>
            </a:r>
            <a:r>
              <a:rPr lang="en-IN" sz="1800" cap="none" dirty="0">
                <a:solidFill>
                  <a:srgbClr val="000066"/>
                </a:solidFill>
              </a:rPr>
              <a:t>activity that is in the foreground is in the running state. Any activity that is currently on the screen </a:t>
            </a:r>
            <a:r>
              <a:rPr lang="en-IN" sz="1800" cap="none" dirty="0" smtClean="0">
                <a:solidFill>
                  <a:srgbClr val="000066"/>
                </a:solidFill>
              </a:rPr>
              <a:t>	and </a:t>
            </a:r>
            <a:r>
              <a:rPr lang="en-IN" sz="1800" cap="none" dirty="0">
                <a:solidFill>
                  <a:srgbClr val="000066"/>
                </a:solidFill>
              </a:rPr>
              <a:t>interacting with the user is the running activity at that particular point in time. It exists at the top </a:t>
            </a:r>
            <a:r>
              <a:rPr lang="en-IN" sz="1800" cap="none" dirty="0" smtClean="0">
                <a:solidFill>
                  <a:srgbClr val="000066"/>
                </a:solidFill>
              </a:rPr>
              <a:t>	of </a:t>
            </a:r>
            <a:r>
              <a:rPr lang="en-IN" sz="1800" cap="none" dirty="0">
                <a:solidFill>
                  <a:srgbClr val="000066"/>
                </a:solidFill>
              </a:rPr>
              <a:t>the Activity stack.</a:t>
            </a:r>
          </a:p>
          <a:p>
            <a:r>
              <a:rPr lang="en-IN" sz="1800" cap="none" dirty="0" smtClean="0">
                <a:solidFill>
                  <a:srgbClr val="000066"/>
                </a:solidFill>
              </a:rPr>
              <a:t>3</a:t>
            </a:r>
            <a:r>
              <a:rPr lang="en-IN" sz="1800" cap="none" dirty="0">
                <a:solidFill>
                  <a:srgbClr val="000066"/>
                </a:solidFill>
              </a:rPr>
              <a:t>) </a:t>
            </a:r>
            <a:r>
              <a:rPr lang="en-IN" sz="1800" b="1" cap="none" dirty="0">
                <a:solidFill>
                  <a:srgbClr val="000066"/>
                </a:solidFill>
              </a:rPr>
              <a:t>Paused State:</a:t>
            </a:r>
          </a:p>
          <a:p>
            <a:r>
              <a:rPr lang="en-IN" sz="1800" cap="none" dirty="0" smtClean="0">
                <a:solidFill>
                  <a:srgbClr val="000066"/>
                </a:solidFill>
              </a:rPr>
              <a:t>	When </a:t>
            </a:r>
            <a:r>
              <a:rPr lang="en-IN" sz="1800" cap="none" dirty="0">
                <a:solidFill>
                  <a:srgbClr val="000066"/>
                </a:solidFill>
              </a:rPr>
              <a:t>an activity is not in focus (i.e. not interacting with the user), but is still visible on the screen, it is </a:t>
            </a:r>
            <a:r>
              <a:rPr lang="en-IN" sz="1800" cap="none" dirty="0" smtClean="0">
                <a:solidFill>
                  <a:srgbClr val="000066"/>
                </a:solidFill>
              </a:rPr>
              <a:t>	in </a:t>
            </a:r>
            <a:r>
              <a:rPr lang="en-IN" sz="1800" cap="none" dirty="0">
                <a:solidFill>
                  <a:srgbClr val="000066"/>
                </a:solidFill>
              </a:rPr>
              <a:t>the Paused state.</a:t>
            </a:r>
          </a:p>
          <a:p>
            <a:r>
              <a:rPr lang="en-IN" sz="1800" cap="none" dirty="0" smtClean="0">
                <a:solidFill>
                  <a:srgbClr val="000066"/>
                </a:solidFill>
              </a:rPr>
              <a:t>4</a:t>
            </a:r>
            <a:r>
              <a:rPr lang="en-IN" sz="1800" cap="none" dirty="0">
                <a:solidFill>
                  <a:srgbClr val="000066"/>
                </a:solidFill>
              </a:rPr>
              <a:t>) </a:t>
            </a:r>
            <a:r>
              <a:rPr lang="en-IN" sz="1800" b="1" cap="none" dirty="0">
                <a:solidFill>
                  <a:srgbClr val="000066"/>
                </a:solidFill>
              </a:rPr>
              <a:t>Stopped State:</a:t>
            </a:r>
          </a:p>
          <a:p>
            <a:r>
              <a:rPr lang="en-IN" sz="1800" cap="none" dirty="0" smtClean="0">
                <a:solidFill>
                  <a:srgbClr val="000066"/>
                </a:solidFill>
              </a:rPr>
              <a:t>	An </a:t>
            </a:r>
            <a:r>
              <a:rPr lang="en-IN" sz="1800" cap="none" dirty="0">
                <a:solidFill>
                  <a:srgbClr val="000066"/>
                </a:solidFill>
              </a:rPr>
              <a:t>activity that is not visible on the screen, but exists in the memory is in the Stopped State.</a:t>
            </a:r>
          </a:p>
          <a:p>
            <a:r>
              <a:rPr lang="en-IN" sz="1800" cap="none" dirty="0" smtClean="0">
                <a:solidFill>
                  <a:srgbClr val="000066"/>
                </a:solidFill>
              </a:rPr>
              <a:t>5</a:t>
            </a:r>
            <a:r>
              <a:rPr lang="en-IN" sz="1800" cap="none" dirty="0">
                <a:solidFill>
                  <a:srgbClr val="000066"/>
                </a:solidFill>
              </a:rPr>
              <a:t>) </a:t>
            </a:r>
            <a:r>
              <a:rPr lang="en-IN" sz="1800" b="1" cap="none" dirty="0">
                <a:solidFill>
                  <a:srgbClr val="000066"/>
                </a:solidFill>
              </a:rPr>
              <a:t>Destroyed State:</a:t>
            </a:r>
          </a:p>
          <a:p>
            <a:r>
              <a:rPr lang="en-IN" sz="1800" cap="none" dirty="0" smtClean="0">
                <a:solidFill>
                  <a:srgbClr val="000066"/>
                </a:solidFill>
              </a:rPr>
              <a:t>	A </a:t>
            </a:r>
            <a:r>
              <a:rPr lang="en-IN" sz="1800" cap="none" dirty="0">
                <a:solidFill>
                  <a:srgbClr val="000066"/>
                </a:solidFill>
              </a:rPr>
              <a:t>Destroyed activity results from the removal of an activity (that is no longer required) from the </a:t>
            </a:r>
            <a:r>
              <a:rPr lang="en-IN" sz="1800" cap="none" dirty="0" smtClean="0">
                <a:solidFill>
                  <a:srgbClr val="000066"/>
                </a:solidFill>
              </a:rPr>
              <a:t>	memory</a:t>
            </a:r>
            <a:r>
              <a:rPr lang="en-IN" sz="1800" cap="none" dirty="0">
                <a:solidFill>
                  <a:srgbClr val="000066"/>
                </a:solidFill>
              </a:rPr>
              <a:t>. Such removals generally occur, when the activity manager decides that there is no use for </a:t>
            </a:r>
            <a:r>
              <a:rPr lang="en-IN" sz="1800" cap="none" dirty="0" smtClean="0">
                <a:solidFill>
                  <a:srgbClr val="000066"/>
                </a:solidFill>
              </a:rPr>
              <a:t>	such </a:t>
            </a:r>
            <a:r>
              <a:rPr lang="en-IN" sz="1800" cap="none" dirty="0">
                <a:solidFill>
                  <a:srgbClr val="000066"/>
                </a:solidFill>
              </a:rPr>
              <a:t>activities anymore.</a:t>
            </a:r>
            <a:endParaRPr lang="en-IN" sz="1800" cap="none" dirty="0" smtClean="0">
              <a:solidFill>
                <a:srgbClr val="000066"/>
              </a:solidFill>
            </a:endParaRPr>
          </a:p>
        </p:txBody>
      </p:sp>
    </p:spTree>
    <p:extLst>
      <p:ext uri="{BB962C8B-B14F-4D97-AF65-F5344CB8AC3E}">
        <p14:creationId xmlns:p14="http://schemas.microsoft.com/office/powerpoint/2010/main" val="76161724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7561" y="0"/>
            <a:ext cx="9904716" cy="928407"/>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400" b="1" dirty="0" smtClean="0">
                <a:solidFill>
                  <a:srgbClr val="000066"/>
                </a:solidFill>
              </a:rPr>
              <a:t>Intent-Switching Between Activities</a:t>
            </a:r>
            <a:endParaRPr lang="en-US" sz="4400" b="1" dirty="0">
              <a:solidFill>
                <a:srgbClr val="000066"/>
              </a:solidFill>
            </a:endParaRPr>
          </a:p>
        </p:txBody>
      </p:sp>
      <p:sp>
        <p:nvSpPr>
          <p:cNvPr id="7" name="TextBox 6"/>
          <p:cNvSpPr txBox="1"/>
          <p:nvPr/>
        </p:nvSpPr>
        <p:spPr>
          <a:xfrm>
            <a:off x="1212388" y="6414453"/>
            <a:ext cx="2592376" cy="369332"/>
          </a:xfrm>
          <a:prstGeom prst="rect">
            <a:avLst/>
          </a:prstGeom>
          <a:noFill/>
        </p:spPr>
        <p:txBody>
          <a:bodyPr wrap="none" rtlCol="0">
            <a:spAutoFit/>
          </a:bodyPr>
          <a:lstStyle/>
          <a:p>
            <a:r>
              <a:rPr lang="en-US" b="1" dirty="0" smtClean="0">
                <a:solidFill>
                  <a:schemeClr val="bg1"/>
                </a:solidFill>
              </a:rPr>
              <a:t>Photo Gallery Activity</a:t>
            </a:r>
            <a:endParaRPr lang="en-IN" b="1" dirty="0">
              <a:solidFill>
                <a:schemeClr val="bg1"/>
              </a:solidFill>
            </a:endParaRPr>
          </a:p>
        </p:txBody>
      </p:sp>
      <p:sp>
        <p:nvSpPr>
          <p:cNvPr id="10" name="TextBox 9"/>
          <p:cNvSpPr txBox="1"/>
          <p:nvPr/>
        </p:nvSpPr>
        <p:spPr>
          <a:xfrm>
            <a:off x="7354838" y="6365618"/>
            <a:ext cx="2327881" cy="369332"/>
          </a:xfrm>
          <a:prstGeom prst="rect">
            <a:avLst/>
          </a:prstGeom>
          <a:noFill/>
        </p:spPr>
        <p:txBody>
          <a:bodyPr wrap="none" rtlCol="0">
            <a:spAutoFit/>
          </a:bodyPr>
          <a:lstStyle/>
          <a:p>
            <a:r>
              <a:rPr lang="en-US" b="1" dirty="0" smtClean="0">
                <a:solidFill>
                  <a:schemeClr val="bg1"/>
                </a:solidFill>
              </a:rPr>
              <a:t>Photo View Activity</a:t>
            </a:r>
            <a:endParaRPr lang="en-IN" b="1" dirty="0">
              <a:solidFill>
                <a:schemeClr val="bg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6786" y="1128435"/>
            <a:ext cx="2803987" cy="498486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761" y="1128435"/>
            <a:ext cx="2837630" cy="5044675"/>
          </a:xfrm>
          <a:prstGeom prst="rect">
            <a:avLst/>
          </a:prstGeom>
        </p:spPr>
      </p:pic>
      <p:sp>
        <p:nvSpPr>
          <p:cNvPr id="15" name="Right Arrow 14"/>
          <p:cNvSpPr/>
          <p:nvPr/>
        </p:nvSpPr>
        <p:spPr>
          <a:xfrm>
            <a:off x="2384030" y="2369713"/>
            <a:ext cx="5291778" cy="38636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26033185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900"/>
                                        <p:tgtEl>
                                          <p:spTgt spid="8"/>
                                        </p:tgtEl>
                                      </p:cBhvr>
                                    </p:animEffect>
                                  </p:childTnLst>
                                </p:cTn>
                              </p:par>
                            </p:childTnLst>
                          </p:cTn>
                        </p:par>
                        <p:par>
                          <p:cTn id="8" fill="hold">
                            <p:stCondLst>
                              <p:cond delay="900"/>
                            </p:stCondLst>
                            <p:childTnLst>
                              <p:par>
                                <p:cTn id="9" presetID="1"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9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900"/>
                                        <p:tgtEl>
                                          <p:spTgt spid="2"/>
                                        </p:tgtEl>
                                      </p:cBhvr>
                                    </p:animEffect>
                                  </p:childTnLst>
                                </p:cTn>
                              </p:par>
                            </p:childTnLst>
                          </p:cTn>
                        </p:par>
                        <p:par>
                          <p:cTn id="21" fill="hold">
                            <p:stCondLst>
                              <p:cond delay="900"/>
                            </p:stCondLst>
                            <p:childTnLst>
                              <p:par>
                                <p:cTn id="22" presetID="1"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51515"/>
            <a:ext cx="7868991" cy="928407"/>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400" b="1" dirty="0" smtClean="0">
                <a:solidFill>
                  <a:srgbClr val="000066"/>
                </a:solidFill>
              </a:rPr>
              <a:t>Services-Background Jobs</a:t>
            </a:r>
            <a:endParaRPr lang="en-US" sz="4400" b="1" dirty="0">
              <a:solidFill>
                <a:srgbClr val="000066"/>
              </a:solidFill>
            </a:endParaRPr>
          </a:p>
        </p:txBody>
      </p:sp>
      <p:sp>
        <p:nvSpPr>
          <p:cNvPr id="9" name="Subtitle 2"/>
          <p:cNvSpPr>
            <a:spLocks noGrp="1"/>
          </p:cNvSpPr>
          <p:nvPr>
            <p:ph type="subTitle" idx="1"/>
          </p:nvPr>
        </p:nvSpPr>
        <p:spPr>
          <a:xfrm>
            <a:off x="266309" y="1161311"/>
            <a:ext cx="11711043" cy="5484188"/>
          </a:xfrm>
        </p:spPr>
        <p:txBody>
          <a:bodyPr>
            <a:noAutofit/>
          </a:bodyPr>
          <a:lstStyle/>
          <a:p>
            <a:pPr marL="285750" indent="-285750">
              <a:buFont typeface="Wingdings" panose="05000000000000000000" pitchFamily="2" charset="2"/>
              <a:buChar char="ü"/>
            </a:pPr>
            <a:r>
              <a:rPr lang="en-IN" sz="2400" cap="none" dirty="0" smtClean="0">
                <a:solidFill>
                  <a:srgbClr val="000066"/>
                </a:solidFill>
              </a:rPr>
              <a:t>Faceless components running in background.</a:t>
            </a:r>
            <a:endParaRPr lang="en-IN" cap="none" dirty="0">
              <a:solidFill>
                <a:srgbClr val="000066"/>
              </a:solidFill>
            </a:endParaRPr>
          </a:p>
          <a:p>
            <a:r>
              <a:rPr lang="en-US" cap="none" dirty="0" smtClean="0">
                <a:solidFill>
                  <a:srgbClr val="000066"/>
                </a:solidFill>
              </a:rPr>
              <a:t>E.g</a:t>
            </a:r>
            <a:r>
              <a:rPr lang="en-US" cap="none" smtClean="0">
                <a:solidFill>
                  <a:srgbClr val="000066"/>
                </a:solidFill>
              </a:rPr>
              <a:t>.- Network </a:t>
            </a:r>
            <a:r>
              <a:rPr lang="en-US" cap="none" dirty="0" smtClean="0">
                <a:solidFill>
                  <a:srgbClr val="000066"/>
                </a:solidFill>
              </a:rPr>
              <a:t>Download, Notifications and friend requests in </a:t>
            </a:r>
            <a:r>
              <a:rPr lang="en-US" cap="none" dirty="0">
                <a:solidFill>
                  <a:srgbClr val="000066"/>
                </a:solidFill>
              </a:rPr>
              <a:t>F</a:t>
            </a:r>
            <a:r>
              <a:rPr lang="en-US" cap="none" dirty="0" smtClean="0">
                <a:solidFill>
                  <a:srgbClr val="000066"/>
                </a:solidFill>
              </a:rPr>
              <a:t>acebook etc……</a:t>
            </a:r>
            <a:endParaRPr lang="en-IN" cap="none" dirty="0">
              <a:solidFill>
                <a:srgbClr val="000066"/>
              </a:solidFill>
            </a:endParaRPr>
          </a:p>
          <a:p>
            <a:endParaRPr lang="en-US" sz="2400" cap="none" dirty="0" smtClean="0">
              <a:solidFill>
                <a:srgbClr val="000066"/>
              </a:solidFill>
            </a:endParaRPr>
          </a:p>
          <a:p>
            <a:endParaRPr lang="en-US" sz="2400" cap="none" dirty="0">
              <a:solidFill>
                <a:srgbClr val="000066"/>
              </a:solidFill>
            </a:endParaRPr>
          </a:p>
          <a:p>
            <a:endParaRPr lang="en-US" sz="2400" cap="none" dirty="0" smtClean="0">
              <a:solidFill>
                <a:srgbClr val="000066"/>
              </a:solidFill>
            </a:endParaRPr>
          </a:p>
          <a:p>
            <a:r>
              <a:rPr lang="en-US" sz="2400" cap="none" dirty="0">
                <a:solidFill>
                  <a:srgbClr val="000066"/>
                </a:solidFill>
              </a:rPr>
              <a:t>	</a:t>
            </a:r>
            <a:r>
              <a:rPr lang="en-US" sz="2400" cap="none" dirty="0" smtClean="0">
                <a:solidFill>
                  <a:srgbClr val="000066"/>
                </a:solidFill>
              </a:rPr>
              <a:t>			</a:t>
            </a:r>
          </a:p>
          <a:p>
            <a:r>
              <a:rPr lang="en-US" sz="2400" cap="none" dirty="0">
                <a:solidFill>
                  <a:srgbClr val="000066"/>
                </a:solidFill>
              </a:rPr>
              <a:t>	</a:t>
            </a:r>
            <a:r>
              <a:rPr lang="en-US" sz="2400" cap="none" dirty="0" smtClean="0">
                <a:solidFill>
                  <a:srgbClr val="000066"/>
                </a:solidFill>
              </a:rPr>
              <a:t>													</a:t>
            </a:r>
            <a:r>
              <a:rPr lang="en-US" sz="2400" b="1" cap="none" dirty="0" smtClean="0">
                <a:solidFill>
                  <a:srgbClr val="000066"/>
                </a:solidFill>
              </a:rPr>
              <a:t>Service Lifecycle</a:t>
            </a:r>
            <a:endParaRPr lang="en-IN" sz="2400" b="1" cap="none" dirty="0" smtClean="0">
              <a:solidFill>
                <a:srgbClr val="000066"/>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0131" y="2073490"/>
            <a:ext cx="3657607" cy="4572009"/>
          </a:xfrm>
          <a:prstGeom prst="rect">
            <a:avLst/>
          </a:prstGeom>
        </p:spPr>
      </p:pic>
    </p:spTree>
    <p:extLst>
      <p:ext uri="{BB962C8B-B14F-4D97-AF65-F5344CB8AC3E}">
        <p14:creationId xmlns:p14="http://schemas.microsoft.com/office/powerpoint/2010/main" val="262492914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23933" y="0"/>
            <a:ext cx="5756856" cy="928407"/>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400" b="1" dirty="0" smtClean="0">
                <a:solidFill>
                  <a:srgbClr val="000066"/>
                </a:solidFill>
              </a:rPr>
              <a:t>Content Providers</a:t>
            </a:r>
            <a:endParaRPr lang="en-US" sz="4400" b="1" dirty="0">
              <a:solidFill>
                <a:srgbClr val="000066"/>
              </a:solidFill>
            </a:endParaRPr>
          </a:p>
        </p:txBody>
      </p:sp>
      <p:sp>
        <p:nvSpPr>
          <p:cNvPr id="9" name="Subtitle 2"/>
          <p:cNvSpPr>
            <a:spLocks noGrp="1"/>
          </p:cNvSpPr>
          <p:nvPr>
            <p:ph type="subTitle" idx="1"/>
          </p:nvPr>
        </p:nvSpPr>
        <p:spPr>
          <a:xfrm>
            <a:off x="266309" y="1161311"/>
            <a:ext cx="6134491" cy="5484188"/>
          </a:xfrm>
        </p:spPr>
        <p:txBody>
          <a:bodyPr>
            <a:noAutofit/>
          </a:bodyPr>
          <a:lstStyle/>
          <a:p>
            <a:pPr marL="285750" indent="-285750">
              <a:buFont typeface="Wingdings" panose="05000000000000000000" pitchFamily="2" charset="2"/>
              <a:buChar char="ü"/>
            </a:pPr>
            <a:r>
              <a:rPr lang="en-US" sz="2400" cap="none" dirty="0" smtClean="0">
                <a:solidFill>
                  <a:srgbClr val="000066"/>
                </a:solidFill>
              </a:rPr>
              <a:t>Enables sharing of data across applications.</a:t>
            </a:r>
          </a:p>
          <a:p>
            <a:r>
              <a:rPr lang="en-US" sz="2400" cap="none" dirty="0">
                <a:solidFill>
                  <a:srgbClr val="000066"/>
                </a:solidFill>
              </a:rPr>
              <a:t>	</a:t>
            </a:r>
            <a:r>
              <a:rPr lang="en-US" sz="2400" cap="none" dirty="0" smtClean="0">
                <a:solidFill>
                  <a:srgbClr val="000066"/>
                </a:solidFill>
              </a:rPr>
              <a:t>E.g.- Address book, photo gallery</a:t>
            </a:r>
          </a:p>
          <a:p>
            <a:endParaRPr lang="en-US" sz="2400" cap="none" dirty="0">
              <a:solidFill>
                <a:srgbClr val="000066"/>
              </a:solidFill>
            </a:endParaRPr>
          </a:p>
          <a:p>
            <a:pPr marL="342900" indent="-342900">
              <a:buFont typeface="Wingdings" panose="05000000000000000000" pitchFamily="2" charset="2"/>
              <a:buChar char="ü"/>
            </a:pPr>
            <a:r>
              <a:rPr lang="en-US" sz="2400" cap="none" dirty="0" smtClean="0">
                <a:solidFill>
                  <a:srgbClr val="000066"/>
                </a:solidFill>
              </a:rPr>
              <a:t>Provide uniform API’s for:</a:t>
            </a:r>
          </a:p>
          <a:p>
            <a:r>
              <a:rPr lang="en-US" sz="2400" cap="none" dirty="0" smtClean="0">
                <a:solidFill>
                  <a:srgbClr val="000066"/>
                </a:solidFill>
              </a:rPr>
              <a:t>	1)Querying</a:t>
            </a:r>
          </a:p>
          <a:p>
            <a:r>
              <a:rPr lang="en-US" sz="2400" cap="none" dirty="0">
                <a:solidFill>
                  <a:srgbClr val="000066"/>
                </a:solidFill>
              </a:rPr>
              <a:t>	</a:t>
            </a:r>
            <a:r>
              <a:rPr lang="en-US" sz="2400" cap="none" dirty="0" smtClean="0">
                <a:solidFill>
                  <a:srgbClr val="000066"/>
                </a:solidFill>
              </a:rPr>
              <a:t>1)Delete</a:t>
            </a:r>
          </a:p>
          <a:p>
            <a:r>
              <a:rPr lang="en-US" sz="2400" cap="none" dirty="0">
                <a:solidFill>
                  <a:srgbClr val="000066"/>
                </a:solidFill>
              </a:rPr>
              <a:t>	</a:t>
            </a:r>
            <a:r>
              <a:rPr lang="en-US" sz="2400" cap="none" dirty="0" smtClean="0">
                <a:solidFill>
                  <a:srgbClr val="000066"/>
                </a:solidFill>
              </a:rPr>
              <a:t>1)Update</a:t>
            </a:r>
          </a:p>
          <a:p>
            <a:r>
              <a:rPr lang="en-US" sz="2400" cap="none" dirty="0" smtClean="0">
                <a:solidFill>
                  <a:srgbClr val="000066"/>
                </a:solidFill>
              </a:rPr>
              <a:t>	1)Insert</a:t>
            </a:r>
            <a:endParaRPr lang="en-US" sz="2400" cap="none" dirty="0">
              <a:solidFill>
                <a:srgbClr val="000066"/>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7015" y="1161311"/>
            <a:ext cx="5057444" cy="5593057"/>
          </a:xfrm>
          <a:prstGeom prst="rect">
            <a:avLst/>
          </a:prstGeom>
        </p:spPr>
      </p:pic>
    </p:spTree>
    <p:extLst>
      <p:ext uri="{BB962C8B-B14F-4D97-AF65-F5344CB8AC3E}">
        <p14:creationId xmlns:p14="http://schemas.microsoft.com/office/powerpoint/2010/main" val="165634584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38642" y="44277"/>
            <a:ext cx="9955368" cy="928407"/>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b="1" dirty="0" smtClean="0">
                <a:solidFill>
                  <a:srgbClr val="000066"/>
                </a:solidFill>
              </a:rPr>
              <a:t>Broadcast Receiver- Dormant Observer</a:t>
            </a:r>
            <a:endParaRPr lang="en-US" sz="4000" b="1" dirty="0">
              <a:solidFill>
                <a:srgbClr val="000066"/>
              </a:solidFill>
            </a:endParaRPr>
          </a:p>
        </p:txBody>
      </p:sp>
      <p:sp>
        <p:nvSpPr>
          <p:cNvPr id="5" name="Cloud Callout 4"/>
          <p:cNvSpPr/>
          <p:nvPr/>
        </p:nvSpPr>
        <p:spPr>
          <a:xfrm>
            <a:off x="1352665" y="2202287"/>
            <a:ext cx="4043966" cy="2678806"/>
          </a:xfrm>
          <a:prstGeom prst="cloudCallou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smtClean="0">
                <a:solidFill>
                  <a:schemeClr val="bg2"/>
                </a:solidFill>
              </a:rPr>
              <a:t>Android </a:t>
            </a:r>
          </a:p>
          <a:p>
            <a:pPr algn="ctr"/>
            <a:r>
              <a:rPr lang="en-US" sz="2400" b="1" dirty="0" smtClean="0">
                <a:solidFill>
                  <a:schemeClr val="bg2"/>
                </a:solidFill>
              </a:rPr>
              <a:t>System</a:t>
            </a:r>
            <a:endParaRPr lang="en-IN" b="1" dirty="0">
              <a:solidFill>
                <a:schemeClr val="bg2"/>
              </a:solidFill>
            </a:endParaRPr>
          </a:p>
        </p:txBody>
      </p:sp>
      <p:sp>
        <p:nvSpPr>
          <p:cNvPr id="10" name="Cloud Callout 9"/>
          <p:cNvSpPr/>
          <p:nvPr/>
        </p:nvSpPr>
        <p:spPr>
          <a:xfrm>
            <a:off x="7132749" y="2202287"/>
            <a:ext cx="4043966" cy="2678806"/>
          </a:xfrm>
          <a:prstGeom prst="cloudCallou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a:solidFill>
                  <a:schemeClr val="bg2"/>
                </a:solidFill>
              </a:rPr>
              <a:t>Broadcast Receiver</a:t>
            </a:r>
            <a:endParaRPr lang="en-IN" sz="2400" b="1" dirty="0">
              <a:solidFill>
                <a:schemeClr val="bg2"/>
              </a:solidFill>
            </a:endParaRPr>
          </a:p>
        </p:txBody>
      </p:sp>
      <p:sp>
        <p:nvSpPr>
          <p:cNvPr id="8" name="Curved Down Arrow 7"/>
          <p:cNvSpPr/>
          <p:nvPr/>
        </p:nvSpPr>
        <p:spPr>
          <a:xfrm flipH="1">
            <a:off x="4623516" y="1066054"/>
            <a:ext cx="3181082" cy="837127"/>
          </a:xfrm>
          <a:prstGeom prst="curved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IN">
              <a:solidFill>
                <a:schemeClr val="tx1"/>
              </a:solidFill>
            </a:endParaRPr>
          </a:p>
        </p:txBody>
      </p:sp>
      <p:sp>
        <p:nvSpPr>
          <p:cNvPr id="12" name="Curved Down Arrow 11"/>
          <p:cNvSpPr/>
          <p:nvPr/>
        </p:nvSpPr>
        <p:spPr>
          <a:xfrm rot="10800000" flipH="1">
            <a:off x="4623516" y="4790264"/>
            <a:ext cx="3181082" cy="837127"/>
          </a:xfrm>
          <a:prstGeom prst="curved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IN">
              <a:solidFill>
                <a:schemeClr val="tx1"/>
              </a:solidFill>
            </a:endParaRPr>
          </a:p>
        </p:txBody>
      </p:sp>
      <p:sp>
        <p:nvSpPr>
          <p:cNvPr id="2" name="TextBox 1"/>
          <p:cNvSpPr txBox="1"/>
          <p:nvPr/>
        </p:nvSpPr>
        <p:spPr>
          <a:xfrm>
            <a:off x="4623515" y="1912671"/>
            <a:ext cx="3470822" cy="369332"/>
          </a:xfrm>
          <a:prstGeom prst="rect">
            <a:avLst/>
          </a:prstGeom>
          <a:noFill/>
        </p:spPr>
        <p:txBody>
          <a:bodyPr wrap="none" rtlCol="0">
            <a:spAutoFit/>
          </a:bodyPr>
          <a:lstStyle/>
          <a:p>
            <a:r>
              <a:rPr lang="en-US" b="1" dirty="0" smtClean="0">
                <a:solidFill>
                  <a:srgbClr val="000066"/>
                </a:solidFill>
              </a:rPr>
              <a:t>Registers for Intent to observe</a:t>
            </a:r>
            <a:endParaRPr lang="en-IN" b="1" dirty="0">
              <a:solidFill>
                <a:srgbClr val="000066"/>
              </a:solidFill>
            </a:endParaRPr>
          </a:p>
        </p:txBody>
      </p:sp>
      <p:sp>
        <p:nvSpPr>
          <p:cNvPr id="9" name="TextBox 8"/>
          <p:cNvSpPr txBox="1"/>
          <p:nvPr/>
        </p:nvSpPr>
        <p:spPr>
          <a:xfrm>
            <a:off x="4278869" y="5720571"/>
            <a:ext cx="4160113" cy="369332"/>
          </a:xfrm>
          <a:prstGeom prst="rect">
            <a:avLst/>
          </a:prstGeom>
          <a:noFill/>
        </p:spPr>
        <p:txBody>
          <a:bodyPr wrap="none" rtlCol="0">
            <a:spAutoFit/>
          </a:bodyPr>
          <a:lstStyle/>
          <a:p>
            <a:r>
              <a:rPr lang="en-US" b="1" dirty="0" smtClean="0">
                <a:solidFill>
                  <a:srgbClr val="000066"/>
                </a:solidFill>
              </a:rPr>
              <a:t>Get Notification when Intent Occurs</a:t>
            </a:r>
            <a:endParaRPr lang="en-IN" b="1" dirty="0">
              <a:solidFill>
                <a:srgbClr val="000066"/>
              </a:solidFill>
            </a:endParaRPr>
          </a:p>
        </p:txBody>
      </p:sp>
    </p:spTree>
    <p:extLst>
      <p:ext uri="{BB962C8B-B14F-4D97-AF65-F5344CB8AC3E}">
        <p14:creationId xmlns:p14="http://schemas.microsoft.com/office/powerpoint/2010/main" val="299624063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03031" y="161156"/>
            <a:ext cx="7508384" cy="928407"/>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400" b="1" dirty="0" smtClean="0">
                <a:solidFill>
                  <a:srgbClr val="000066"/>
                </a:solidFill>
              </a:rPr>
              <a:t>Now Do You Know….???</a:t>
            </a:r>
            <a:endParaRPr lang="en-US" sz="4400" b="1" dirty="0">
              <a:solidFill>
                <a:srgbClr val="000066"/>
              </a:solidFill>
            </a:endParaRPr>
          </a:p>
        </p:txBody>
      </p:sp>
      <p:sp>
        <p:nvSpPr>
          <p:cNvPr id="8" name="Subtitle 2"/>
          <p:cNvSpPr>
            <a:spLocks noGrp="1"/>
          </p:cNvSpPr>
          <p:nvPr>
            <p:ph type="subTitle" idx="1"/>
          </p:nvPr>
        </p:nvSpPr>
        <p:spPr>
          <a:xfrm>
            <a:off x="781464" y="1622355"/>
            <a:ext cx="9882243" cy="4338033"/>
          </a:xfrm>
        </p:spPr>
        <p:txBody>
          <a:bodyPr>
            <a:normAutofit/>
          </a:bodyPr>
          <a:lstStyle/>
          <a:p>
            <a:pPr marL="285750" indent="-285750" algn="just">
              <a:buFont typeface="Wingdings" panose="05000000000000000000" pitchFamily="2" charset="2"/>
              <a:buChar char="ü"/>
            </a:pPr>
            <a:r>
              <a:rPr lang="en-US" sz="2400" cap="none" dirty="0" smtClean="0">
                <a:solidFill>
                  <a:srgbClr val="000066"/>
                </a:solidFill>
              </a:rPr>
              <a:t>What are the various </a:t>
            </a:r>
            <a:r>
              <a:rPr lang="en-US" sz="2400" b="1" cap="none" dirty="0" smtClean="0">
                <a:solidFill>
                  <a:srgbClr val="000066"/>
                </a:solidFill>
              </a:rPr>
              <a:t>Building </a:t>
            </a:r>
            <a:r>
              <a:rPr lang="en-US" sz="2400" b="1" cap="none" dirty="0">
                <a:solidFill>
                  <a:srgbClr val="000066"/>
                </a:solidFill>
              </a:rPr>
              <a:t>B</a:t>
            </a:r>
            <a:r>
              <a:rPr lang="en-US" sz="2400" b="1" cap="none" dirty="0" smtClean="0">
                <a:solidFill>
                  <a:srgbClr val="000066"/>
                </a:solidFill>
              </a:rPr>
              <a:t>locks </a:t>
            </a:r>
            <a:r>
              <a:rPr lang="en-US" sz="2400" cap="none" dirty="0" smtClean="0">
                <a:solidFill>
                  <a:srgbClr val="000066"/>
                </a:solidFill>
              </a:rPr>
              <a:t>of an Android App?</a:t>
            </a:r>
            <a:endParaRPr lang="en-IN" sz="2400" cap="none" dirty="0" smtClean="0">
              <a:solidFill>
                <a:srgbClr val="000066"/>
              </a:solidFill>
            </a:endParaRPr>
          </a:p>
          <a:p>
            <a:pPr marL="285750" indent="-285750" algn="just">
              <a:buFont typeface="Wingdings" panose="05000000000000000000" pitchFamily="2" charset="2"/>
              <a:buChar char="ü"/>
            </a:pPr>
            <a:r>
              <a:rPr lang="en-US" sz="2400" cap="none" dirty="0" smtClean="0">
                <a:solidFill>
                  <a:srgbClr val="000066"/>
                </a:solidFill>
              </a:rPr>
              <a:t>What is the </a:t>
            </a:r>
            <a:r>
              <a:rPr lang="en-US" sz="2400" b="1" cap="none" dirty="0" smtClean="0">
                <a:solidFill>
                  <a:srgbClr val="000066"/>
                </a:solidFill>
              </a:rPr>
              <a:t>Lifecycle</a:t>
            </a:r>
            <a:r>
              <a:rPr lang="en-US" sz="2400" cap="none" dirty="0" smtClean="0">
                <a:solidFill>
                  <a:srgbClr val="000066"/>
                </a:solidFill>
              </a:rPr>
              <a:t> of an Android App?</a:t>
            </a:r>
          </a:p>
          <a:p>
            <a:pPr marL="285750" indent="-285750" algn="just">
              <a:buFont typeface="Wingdings" panose="05000000000000000000" pitchFamily="2" charset="2"/>
              <a:buChar char="ü"/>
            </a:pPr>
            <a:r>
              <a:rPr lang="en-US" sz="2400" cap="none" dirty="0" smtClean="0">
                <a:solidFill>
                  <a:srgbClr val="000066"/>
                </a:solidFill>
              </a:rPr>
              <a:t>How does a Mobile App handle </a:t>
            </a:r>
            <a:r>
              <a:rPr lang="en-US" sz="2400" b="1" cap="none" dirty="0" smtClean="0">
                <a:solidFill>
                  <a:srgbClr val="000066"/>
                </a:solidFill>
              </a:rPr>
              <a:t>Hardware Events</a:t>
            </a:r>
            <a:r>
              <a:rPr lang="en-US" sz="2400" cap="none" dirty="0" smtClean="0">
                <a:solidFill>
                  <a:srgbClr val="000066"/>
                </a:solidFill>
              </a:rPr>
              <a:t>?</a:t>
            </a:r>
          </a:p>
          <a:p>
            <a:pPr marL="285750" indent="-285750" algn="just">
              <a:buFont typeface="Wingdings" panose="05000000000000000000" pitchFamily="2" charset="2"/>
              <a:buChar char="ü"/>
            </a:pPr>
            <a:r>
              <a:rPr lang="en-US" sz="2400" cap="none" dirty="0" smtClean="0">
                <a:solidFill>
                  <a:srgbClr val="000066"/>
                </a:solidFill>
              </a:rPr>
              <a:t>How does an App run </a:t>
            </a:r>
            <a:r>
              <a:rPr lang="en-US" sz="2400" b="1" cap="none" dirty="0" smtClean="0">
                <a:solidFill>
                  <a:srgbClr val="000066"/>
                </a:solidFill>
              </a:rPr>
              <a:t>Background Jobs</a:t>
            </a:r>
            <a:r>
              <a:rPr lang="en-US" sz="2400" cap="none" dirty="0" smtClean="0">
                <a:solidFill>
                  <a:srgbClr val="000066"/>
                </a:solidFill>
              </a:rPr>
              <a:t> like Network Download, Music Player etc.?</a:t>
            </a:r>
          </a:p>
          <a:p>
            <a:pPr marL="285750" indent="-285750" algn="just">
              <a:buFont typeface="Wingdings" panose="05000000000000000000" pitchFamily="2" charset="2"/>
              <a:buChar char="ü"/>
            </a:pPr>
            <a:r>
              <a:rPr lang="en-US" sz="2400" cap="none" dirty="0" smtClean="0">
                <a:solidFill>
                  <a:srgbClr val="000066"/>
                </a:solidFill>
              </a:rPr>
              <a:t>How do </a:t>
            </a:r>
            <a:r>
              <a:rPr lang="en-US" sz="2400" b="1" cap="none" dirty="0" smtClean="0">
                <a:solidFill>
                  <a:srgbClr val="000066"/>
                </a:solidFill>
              </a:rPr>
              <a:t>Multiple Apps Access Shared Resources </a:t>
            </a:r>
            <a:r>
              <a:rPr lang="en-US" sz="2400" cap="none" dirty="0" smtClean="0">
                <a:solidFill>
                  <a:srgbClr val="000066"/>
                </a:solidFill>
              </a:rPr>
              <a:t>such as Address Book, Photo Gallery etc.?</a:t>
            </a:r>
            <a:endParaRPr lang="en-IN" sz="2400" cap="none" dirty="0" smtClean="0">
              <a:solidFill>
                <a:srgbClr val="000066"/>
              </a:solidFill>
            </a:endParaRPr>
          </a:p>
        </p:txBody>
      </p:sp>
    </p:spTree>
    <p:extLst>
      <p:ext uri="{BB962C8B-B14F-4D97-AF65-F5344CB8AC3E}">
        <p14:creationId xmlns:p14="http://schemas.microsoft.com/office/powerpoint/2010/main" val="382042623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70457" y="12879"/>
            <a:ext cx="5988676" cy="928407"/>
          </a:xfrm>
        </p:spPr>
        <p:txBody>
          <a:bodyPr/>
          <a:lstStyle/>
          <a:p>
            <a:pPr algn="ctr"/>
            <a:r>
              <a:rPr lang="en-US" sz="4400" b="1" dirty="0" smtClean="0">
                <a:solidFill>
                  <a:srgbClr val="000066"/>
                </a:solidFill>
              </a:rPr>
              <a:t>App Monetization</a:t>
            </a:r>
            <a:endParaRPr lang="en-US" sz="4400" b="1" dirty="0">
              <a:solidFill>
                <a:srgbClr val="000066"/>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7139" y="1772132"/>
            <a:ext cx="6938129" cy="4197951"/>
          </a:xfrm>
          <a:prstGeom prst="rect">
            <a:avLst/>
          </a:prstGeom>
        </p:spPr>
      </p:pic>
    </p:spTree>
    <p:extLst>
      <p:ext uri="{BB962C8B-B14F-4D97-AF65-F5344CB8AC3E}">
        <p14:creationId xmlns:p14="http://schemas.microsoft.com/office/powerpoint/2010/main" val="263332355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33700" y="127179"/>
            <a:ext cx="11278190" cy="785813"/>
          </a:xfrm>
        </p:spPr>
        <p:txBody>
          <a:bodyPr/>
          <a:lstStyle/>
          <a:p>
            <a:pPr algn="ctr"/>
            <a:r>
              <a:rPr lang="en-US" sz="4400" b="1" dirty="0" smtClean="0">
                <a:solidFill>
                  <a:srgbClr val="000066"/>
                </a:solidFill>
              </a:rPr>
              <a:t>  Android Market Share in </a:t>
            </a:r>
            <a:r>
              <a:rPr lang="en-US" sz="4400" b="1" dirty="0" smtClean="0">
                <a:solidFill>
                  <a:srgbClr val="000066"/>
                </a:solidFill>
              </a:rPr>
              <a:t>2017</a:t>
            </a:r>
            <a:endParaRPr lang="en-IN" sz="4400" b="1" dirty="0">
              <a:solidFill>
                <a:srgbClr val="000066"/>
              </a:solidFill>
            </a:endParaRPr>
          </a:p>
        </p:txBody>
      </p:sp>
      <p:graphicFrame>
        <p:nvGraphicFramePr>
          <p:cNvPr id="59" name="Chart 58"/>
          <p:cNvGraphicFramePr/>
          <p:nvPr>
            <p:extLst>
              <p:ext uri="{D42A27DB-BD31-4B8C-83A1-F6EECF244321}">
                <p14:modId xmlns:p14="http://schemas.microsoft.com/office/powerpoint/2010/main" val="476271794"/>
              </p:ext>
            </p:extLst>
          </p:nvPr>
        </p:nvGraphicFramePr>
        <p:xfrm>
          <a:off x="428624" y="900113"/>
          <a:ext cx="6029326" cy="525780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0" name="Chart 59"/>
          <p:cNvGraphicFramePr/>
          <p:nvPr>
            <p:extLst>
              <p:ext uri="{D42A27DB-BD31-4B8C-83A1-F6EECF244321}">
                <p14:modId xmlns:p14="http://schemas.microsoft.com/office/powerpoint/2010/main" val="4228464965"/>
              </p:ext>
            </p:extLst>
          </p:nvPr>
        </p:nvGraphicFramePr>
        <p:xfrm>
          <a:off x="6062662" y="1581687"/>
          <a:ext cx="6129338" cy="447198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9480336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6272011" cy="928407"/>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400" b="1" dirty="0" smtClean="0">
                <a:solidFill>
                  <a:srgbClr val="000066"/>
                </a:solidFill>
              </a:rPr>
              <a:t>Android Architecture</a:t>
            </a:r>
            <a:endParaRPr lang="en-US" sz="4400" b="1" dirty="0">
              <a:solidFill>
                <a:srgbClr val="000066"/>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6932" y="1180784"/>
            <a:ext cx="8880270" cy="5584387"/>
          </a:xfrm>
          <a:prstGeom prst="rect">
            <a:avLst/>
          </a:prstGeom>
        </p:spPr>
      </p:pic>
    </p:spTree>
    <p:extLst>
      <p:ext uri="{BB962C8B-B14F-4D97-AF65-F5344CB8AC3E}">
        <p14:creationId xmlns:p14="http://schemas.microsoft.com/office/powerpoint/2010/main" val="57471431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1615440" y="452718"/>
            <a:ext cx="8229600" cy="1790700"/>
          </a:xfrm>
          <a:prstGeom prst="rect">
            <a:avLst/>
          </a:prstGeom>
        </p:spPr>
      </p:pic>
      <p:sp>
        <p:nvSpPr>
          <p:cNvPr id="5" name="Rectangle 4"/>
          <p:cNvSpPr/>
          <p:nvPr/>
        </p:nvSpPr>
        <p:spPr>
          <a:xfrm>
            <a:off x="1615440" y="3234652"/>
            <a:ext cx="8229600" cy="2273379"/>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IN" sz="2400" dirty="0">
                <a:solidFill>
                  <a:schemeClr val="bg1"/>
                </a:solidFill>
                <a:latin typeface="Times New Roman" panose="02020603050405020304" pitchFamily="18" charset="0"/>
                <a:ea typeface="Bookman Old Style" panose="02050604050505020204" pitchFamily="18" charset="0"/>
                <a:cs typeface="Times New Roman" panose="02020603050405020304" pitchFamily="18" charset="0"/>
              </a:rPr>
              <a:t>The architecture is based on the Linux2.6 kernel</a:t>
            </a:r>
            <a:r>
              <a:rPr lang="en-IN" sz="2400" dirty="0" smtClean="0">
                <a:solidFill>
                  <a:schemeClr val="bg1"/>
                </a:solidFill>
                <a:latin typeface="Times New Roman" panose="02020603050405020304" pitchFamily="18" charset="0"/>
                <a:ea typeface="Bookman Old Style" panose="02050604050505020204" pitchFamily="18"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This layer is core of android architecture. It provides service like power management, memory management, security etc</a:t>
            </a:r>
            <a:r>
              <a:rPr lang="en-IN" sz="2400" dirty="0" smtClean="0">
                <a:solidFill>
                  <a:schemeClr val="bg1"/>
                </a:solidFill>
                <a:latin typeface="Times New Roman" panose="02020603050405020304" pitchFamily="18" charset="0"/>
                <a:cs typeface="Times New Roman" panose="02020603050405020304" pitchFamily="18" charset="0"/>
              </a:rPr>
              <a:t>.</a:t>
            </a:r>
            <a:endParaRPr lang="en-IN" sz="2400" dirty="0">
              <a:solidFill>
                <a:schemeClr val="bg1"/>
              </a:solidFill>
              <a:latin typeface="Times New Roman" panose="02020603050405020304" pitchFamily="18"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IN" sz="2400" dirty="0" smtClean="0">
                <a:solidFill>
                  <a:schemeClr val="bg1"/>
                </a:solidFill>
                <a:latin typeface="Times New Roman" panose="02020603050405020304" pitchFamily="18" charset="0"/>
                <a:ea typeface="Bookman Old Style" panose="02050604050505020204" pitchFamily="18" charset="0"/>
                <a:cs typeface="Times New Roman" panose="02020603050405020304" pitchFamily="18" charset="0"/>
              </a:rPr>
              <a:t> </a:t>
            </a:r>
            <a:r>
              <a:rPr lang="en-IN" sz="2400" dirty="0">
                <a:solidFill>
                  <a:schemeClr val="bg1"/>
                </a:solidFill>
                <a:latin typeface="Times New Roman" panose="02020603050405020304" pitchFamily="18" charset="0"/>
                <a:cs typeface="Times New Roman" panose="02020603050405020304" pitchFamily="18" charset="0"/>
              </a:rPr>
              <a:t>It helps in software or hardware binding for better communication. </a:t>
            </a:r>
          </a:p>
        </p:txBody>
      </p:sp>
    </p:spTree>
    <p:extLst>
      <p:ext uri="{BB962C8B-B14F-4D97-AF65-F5344CB8AC3E}">
        <p14:creationId xmlns:p14="http://schemas.microsoft.com/office/powerpoint/2010/main" val="9476084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 y="427778"/>
            <a:ext cx="6087507" cy="547212"/>
          </a:xfrm>
        </p:spPr>
        <p:txBody>
          <a:bodyPr/>
          <a:lstStyle/>
          <a:p>
            <a:pPr algn="ctr"/>
            <a:r>
              <a:rPr lang="en-US" sz="4400" b="1" dirty="0" smtClean="0">
                <a:solidFill>
                  <a:srgbClr val="000066"/>
                </a:solidFill>
              </a:rPr>
              <a:t>Android Ecosystem</a:t>
            </a:r>
            <a:endParaRPr lang="en-US" sz="4400" b="1" dirty="0">
              <a:solidFill>
                <a:srgbClr val="000066"/>
              </a:solidFill>
            </a:endParaRPr>
          </a:p>
        </p:txBody>
      </p:sp>
      <p:sp>
        <p:nvSpPr>
          <p:cNvPr id="6" name="Oval 5"/>
          <p:cNvSpPr/>
          <p:nvPr/>
        </p:nvSpPr>
        <p:spPr>
          <a:xfrm>
            <a:off x="4915530" y="4166238"/>
            <a:ext cx="1944709" cy="188245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dirty="0" smtClean="0">
                <a:solidFill>
                  <a:srgbClr val="002060"/>
                </a:solidFill>
              </a:rPr>
              <a:t>ANDROID</a:t>
            </a:r>
            <a:endParaRPr lang="en-IN" b="1" dirty="0">
              <a:solidFill>
                <a:srgbClr val="002060"/>
              </a:solidFill>
            </a:endParaRPr>
          </a:p>
        </p:txBody>
      </p:sp>
      <p:sp>
        <p:nvSpPr>
          <p:cNvPr id="21" name="Oval 20"/>
          <p:cNvSpPr/>
          <p:nvPr/>
        </p:nvSpPr>
        <p:spPr>
          <a:xfrm>
            <a:off x="4915530" y="1277489"/>
            <a:ext cx="2038266" cy="1775251"/>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smtClean="0">
                <a:solidFill>
                  <a:srgbClr val="002060"/>
                </a:solidFill>
              </a:rPr>
              <a:t>Google</a:t>
            </a:r>
            <a:endParaRPr lang="en-IN" b="1" dirty="0">
              <a:solidFill>
                <a:srgbClr val="002060"/>
              </a:solidFill>
            </a:endParaRPr>
          </a:p>
        </p:txBody>
      </p:sp>
      <p:sp>
        <p:nvSpPr>
          <p:cNvPr id="23" name="Oval 22"/>
          <p:cNvSpPr/>
          <p:nvPr/>
        </p:nvSpPr>
        <p:spPr>
          <a:xfrm>
            <a:off x="7678485" y="2165114"/>
            <a:ext cx="2038266" cy="1775251"/>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smtClean="0">
                <a:solidFill>
                  <a:srgbClr val="002060"/>
                </a:solidFill>
              </a:rPr>
              <a:t>Consumers</a:t>
            </a:r>
            <a:endParaRPr lang="en-IN" b="1" dirty="0">
              <a:solidFill>
                <a:srgbClr val="002060"/>
              </a:solidFill>
            </a:endParaRPr>
          </a:p>
        </p:txBody>
      </p:sp>
      <p:sp>
        <p:nvSpPr>
          <p:cNvPr id="24" name="Oval 23"/>
          <p:cNvSpPr/>
          <p:nvPr/>
        </p:nvSpPr>
        <p:spPr>
          <a:xfrm>
            <a:off x="2093356" y="2164835"/>
            <a:ext cx="2038266" cy="1775251"/>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smtClean="0">
                <a:solidFill>
                  <a:srgbClr val="002060"/>
                </a:solidFill>
              </a:rPr>
              <a:t>OEM’s</a:t>
            </a:r>
            <a:endParaRPr lang="en-IN" b="1" dirty="0">
              <a:solidFill>
                <a:srgbClr val="002060"/>
              </a:solidFill>
            </a:endParaRPr>
          </a:p>
        </p:txBody>
      </p:sp>
      <p:sp>
        <p:nvSpPr>
          <p:cNvPr id="25" name="Oval 24"/>
          <p:cNvSpPr/>
          <p:nvPr/>
        </p:nvSpPr>
        <p:spPr>
          <a:xfrm>
            <a:off x="7952440" y="4636392"/>
            <a:ext cx="2149702" cy="1889353"/>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smtClean="0">
                <a:solidFill>
                  <a:srgbClr val="002060"/>
                </a:solidFill>
              </a:rPr>
              <a:t>Freelancers</a:t>
            </a:r>
            <a:endParaRPr lang="en-IN" b="1" dirty="0">
              <a:solidFill>
                <a:srgbClr val="002060"/>
              </a:solidFill>
            </a:endParaRPr>
          </a:p>
        </p:txBody>
      </p:sp>
      <p:sp>
        <p:nvSpPr>
          <p:cNvPr id="26" name="Oval 25"/>
          <p:cNvSpPr/>
          <p:nvPr/>
        </p:nvSpPr>
        <p:spPr>
          <a:xfrm>
            <a:off x="1747812" y="4782303"/>
            <a:ext cx="2038266" cy="1775251"/>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smtClean="0">
                <a:solidFill>
                  <a:srgbClr val="002060"/>
                </a:solidFill>
              </a:rPr>
              <a:t>App </a:t>
            </a:r>
            <a:r>
              <a:rPr lang="en-US" b="1" dirty="0" err="1" smtClean="0">
                <a:solidFill>
                  <a:srgbClr val="002060"/>
                </a:solidFill>
              </a:rPr>
              <a:t>Dev</a:t>
            </a:r>
            <a:r>
              <a:rPr lang="en-US" b="1" dirty="0" smtClean="0">
                <a:solidFill>
                  <a:srgbClr val="002060"/>
                </a:solidFill>
              </a:rPr>
              <a:t> Houses</a:t>
            </a:r>
            <a:endParaRPr lang="en-IN" b="1" dirty="0">
              <a:solidFill>
                <a:srgbClr val="002060"/>
              </a:solidFill>
            </a:endParaRPr>
          </a:p>
        </p:txBody>
      </p:sp>
      <p:sp>
        <p:nvSpPr>
          <p:cNvPr id="29" name="Down Arrow 28"/>
          <p:cNvSpPr/>
          <p:nvPr/>
        </p:nvSpPr>
        <p:spPr>
          <a:xfrm>
            <a:off x="5714019" y="3213499"/>
            <a:ext cx="373487" cy="726587"/>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30" name="Down Arrow 29"/>
          <p:cNvSpPr/>
          <p:nvPr/>
        </p:nvSpPr>
        <p:spPr>
          <a:xfrm rot="18650221">
            <a:off x="4384405" y="3576793"/>
            <a:ext cx="373487" cy="726587"/>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31" name="Down Arrow 30"/>
          <p:cNvSpPr/>
          <p:nvPr/>
        </p:nvSpPr>
        <p:spPr>
          <a:xfrm rot="15036924">
            <a:off x="4158496" y="4788239"/>
            <a:ext cx="373487" cy="726587"/>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32" name="Down Arrow 31"/>
          <p:cNvSpPr/>
          <p:nvPr/>
        </p:nvSpPr>
        <p:spPr>
          <a:xfrm rot="6586485">
            <a:off x="7325067" y="4790142"/>
            <a:ext cx="373487" cy="726587"/>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33" name="Down Arrow 32"/>
          <p:cNvSpPr/>
          <p:nvPr/>
        </p:nvSpPr>
        <p:spPr>
          <a:xfrm rot="14069795">
            <a:off x="6980586" y="3603874"/>
            <a:ext cx="390435" cy="726587"/>
          </a:xfrm>
          <a:prstGeom prst="down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19317683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childTnLst>
                          </p:cTn>
                        </p:par>
                        <p:par>
                          <p:cTn id="25" fill="hold">
                            <p:stCondLst>
                              <p:cond delay="2500"/>
                            </p:stCondLst>
                            <p:childTnLst>
                              <p:par>
                                <p:cTn id="26" presetID="42" presetClass="entr" presetSubtype="0" fill="hold" grpId="0"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1000"/>
                                        <p:tgtEl>
                                          <p:spTgt spid="23"/>
                                        </p:tgtEl>
                                      </p:cBhvr>
                                    </p:animEffect>
                                    <p:anim calcmode="lin" valueType="num">
                                      <p:cBhvr>
                                        <p:cTn id="29" dur="1000" fill="hold"/>
                                        <p:tgtEl>
                                          <p:spTgt spid="23"/>
                                        </p:tgtEl>
                                        <p:attrNameLst>
                                          <p:attrName>ppt_x</p:attrName>
                                        </p:attrNameLst>
                                      </p:cBhvr>
                                      <p:tavLst>
                                        <p:tav tm="0">
                                          <p:val>
                                            <p:strVal val="#ppt_x"/>
                                          </p:val>
                                        </p:tav>
                                        <p:tav tm="100000">
                                          <p:val>
                                            <p:strVal val="#ppt_x"/>
                                          </p:val>
                                        </p:tav>
                                      </p:tavLst>
                                    </p:anim>
                                    <p:anim calcmode="lin" valueType="num">
                                      <p:cBhvr>
                                        <p:cTn id="30" dur="1000" fill="hold"/>
                                        <p:tgtEl>
                                          <p:spTgt spid="23"/>
                                        </p:tgtEl>
                                        <p:attrNameLst>
                                          <p:attrName>ppt_y</p:attrName>
                                        </p:attrNameLst>
                                      </p:cBhvr>
                                      <p:tavLst>
                                        <p:tav tm="0">
                                          <p:val>
                                            <p:strVal val="#ppt_y+.1"/>
                                          </p:val>
                                        </p:tav>
                                        <p:tav tm="100000">
                                          <p:val>
                                            <p:strVal val="#ppt_y"/>
                                          </p:val>
                                        </p:tav>
                                      </p:tavLst>
                                    </p:anim>
                                  </p:childTnLst>
                                </p:cTn>
                              </p:par>
                            </p:childTnLst>
                          </p:cTn>
                        </p:par>
                        <p:par>
                          <p:cTn id="31" fill="hold">
                            <p:stCondLst>
                              <p:cond delay="3500"/>
                            </p:stCondLst>
                            <p:childTnLst>
                              <p:par>
                                <p:cTn id="32" presetID="42" presetClass="entr" presetSubtype="0" fill="hold" grpId="0" nodeType="after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1000"/>
                                        <p:tgtEl>
                                          <p:spTgt spid="21"/>
                                        </p:tgtEl>
                                      </p:cBhvr>
                                    </p:animEffect>
                                    <p:anim calcmode="lin" valueType="num">
                                      <p:cBhvr>
                                        <p:cTn id="35" dur="1000" fill="hold"/>
                                        <p:tgtEl>
                                          <p:spTgt spid="21"/>
                                        </p:tgtEl>
                                        <p:attrNameLst>
                                          <p:attrName>ppt_x</p:attrName>
                                        </p:attrNameLst>
                                      </p:cBhvr>
                                      <p:tavLst>
                                        <p:tav tm="0">
                                          <p:val>
                                            <p:strVal val="#ppt_x"/>
                                          </p:val>
                                        </p:tav>
                                        <p:tav tm="100000">
                                          <p:val>
                                            <p:strVal val="#ppt_x"/>
                                          </p:val>
                                        </p:tav>
                                      </p:tavLst>
                                    </p:anim>
                                    <p:anim calcmode="lin" valueType="num">
                                      <p:cBhvr>
                                        <p:cTn id="36" dur="1000" fill="hold"/>
                                        <p:tgtEl>
                                          <p:spTgt spid="21"/>
                                        </p:tgtEl>
                                        <p:attrNameLst>
                                          <p:attrName>ppt_y</p:attrName>
                                        </p:attrNameLst>
                                      </p:cBhvr>
                                      <p:tavLst>
                                        <p:tav tm="0">
                                          <p:val>
                                            <p:strVal val="#ppt_y+.1"/>
                                          </p:val>
                                        </p:tav>
                                        <p:tav tm="100000">
                                          <p:val>
                                            <p:strVal val="#ppt_y"/>
                                          </p:val>
                                        </p:tav>
                                      </p:tavLst>
                                    </p:anim>
                                  </p:childTnLst>
                                </p:cTn>
                              </p:par>
                            </p:childTnLst>
                          </p:cTn>
                        </p:par>
                        <p:par>
                          <p:cTn id="37" fill="hold">
                            <p:stCondLst>
                              <p:cond delay="4500"/>
                            </p:stCondLst>
                            <p:childTnLst>
                              <p:par>
                                <p:cTn id="38" presetID="1" presetClass="entr" presetSubtype="0" fill="hold" grpId="0" nodeType="afterEffect">
                                  <p:stCondLst>
                                    <p:cond delay="0"/>
                                  </p:stCondLst>
                                  <p:childTnLst>
                                    <p:set>
                                      <p:cBhvr>
                                        <p:cTn id="39" dur="1" fill="hold">
                                          <p:stCondLst>
                                            <p:cond delay="0"/>
                                          </p:stCondLst>
                                        </p:cTn>
                                        <p:tgtEl>
                                          <p:spTgt spid="29"/>
                                        </p:tgtEl>
                                        <p:attrNameLst>
                                          <p:attrName>style.visibility</p:attrName>
                                        </p:attrNameLst>
                                      </p:cBhvr>
                                      <p:to>
                                        <p:strVal val="visible"/>
                                      </p:to>
                                    </p:set>
                                  </p:childTnLst>
                                </p:cTn>
                              </p:par>
                            </p:childTnLst>
                          </p:cTn>
                        </p:par>
                        <p:par>
                          <p:cTn id="40" fill="hold">
                            <p:stCondLst>
                              <p:cond delay="4500"/>
                            </p:stCondLst>
                            <p:childTnLst>
                              <p:par>
                                <p:cTn id="41" presetID="42" presetClass="entr" presetSubtype="0" fill="hold" grpId="0"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1000"/>
                                        <p:tgtEl>
                                          <p:spTgt spid="24"/>
                                        </p:tgtEl>
                                      </p:cBhvr>
                                    </p:animEffect>
                                    <p:anim calcmode="lin" valueType="num">
                                      <p:cBhvr>
                                        <p:cTn id="44" dur="1000" fill="hold"/>
                                        <p:tgtEl>
                                          <p:spTgt spid="24"/>
                                        </p:tgtEl>
                                        <p:attrNameLst>
                                          <p:attrName>ppt_x</p:attrName>
                                        </p:attrNameLst>
                                      </p:cBhvr>
                                      <p:tavLst>
                                        <p:tav tm="0">
                                          <p:val>
                                            <p:strVal val="#ppt_x"/>
                                          </p:val>
                                        </p:tav>
                                        <p:tav tm="100000">
                                          <p:val>
                                            <p:strVal val="#ppt_x"/>
                                          </p:val>
                                        </p:tav>
                                      </p:tavLst>
                                    </p:anim>
                                    <p:anim calcmode="lin" valueType="num">
                                      <p:cBhvr>
                                        <p:cTn id="45" dur="1000" fill="hold"/>
                                        <p:tgtEl>
                                          <p:spTgt spid="24"/>
                                        </p:tgtEl>
                                        <p:attrNameLst>
                                          <p:attrName>ppt_y</p:attrName>
                                        </p:attrNameLst>
                                      </p:cBhvr>
                                      <p:tavLst>
                                        <p:tav tm="0">
                                          <p:val>
                                            <p:strVal val="#ppt_y+.1"/>
                                          </p:val>
                                        </p:tav>
                                        <p:tav tm="100000">
                                          <p:val>
                                            <p:strVal val="#ppt_y"/>
                                          </p:val>
                                        </p:tav>
                                      </p:tavLst>
                                    </p:anim>
                                  </p:childTnLst>
                                </p:cTn>
                              </p:par>
                            </p:childTnLst>
                          </p:cTn>
                        </p:par>
                        <p:par>
                          <p:cTn id="46" fill="hold">
                            <p:stCondLst>
                              <p:cond delay="5500"/>
                            </p:stCondLst>
                            <p:childTnLst>
                              <p:par>
                                <p:cTn id="47" presetID="1" presetClass="entr" presetSubtype="0" fill="hold" grpId="0" nodeType="after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par>
                          <p:cTn id="49" fill="hold">
                            <p:stCondLst>
                              <p:cond delay="5500"/>
                            </p:stCondLst>
                            <p:childTnLst>
                              <p:par>
                                <p:cTn id="50" presetID="42" presetClass="entr" presetSubtype="0" fill="hold" grpId="0" nodeType="after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1000"/>
                                        <p:tgtEl>
                                          <p:spTgt spid="26"/>
                                        </p:tgtEl>
                                      </p:cBhvr>
                                    </p:animEffect>
                                    <p:anim calcmode="lin" valueType="num">
                                      <p:cBhvr>
                                        <p:cTn id="53" dur="1000" fill="hold"/>
                                        <p:tgtEl>
                                          <p:spTgt spid="26"/>
                                        </p:tgtEl>
                                        <p:attrNameLst>
                                          <p:attrName>ppt_x</p:attrName>
                                        </p:attrNameLst>
                                      </p:cBhvr>
                                      <p:tavLst>
                                        <p:tav tm="0">
                                          <p:val>
                                            <p:strVal val="#ppt_x"/>
                                          </p:val>
                                        </p:tav>
                                        <p:tav tm="100000">
                                          <p:val>
                                            <p:strVal val="#ppt_x"/>
                                          </p:val>
                                        </p:tav>
                                      </p:tavLst>
                                    </p:anim>
                                    <p:anim calcmode="lin" valueType="num">
                                      <p:cBhvr>
                                        <p:cTn id="54" dur="1000" fill="hold"/>
                                        <p:tgtEl>
                                          <p:spTgt spid="26"/>
                                        </p:tgtEl>
                                        <p:attrNameLst>
                                          <p:attrName>ppt_y</p:attrName>
                                        </p:attrNameLst>
                                      </p:cBhvr>
                                      <p:tavLst>
                                        <p:tav tm="0">
                                          <p:val>
                                            <p:strVal val="#ppt_y+.1"/>
                                          </p:val>
                                        </p:tav>
                                        <p:tav tm="100000">
                                          <p:val>
                                            <p:strVal val="#ppt_y"/>
                                          </p:val>
                                        </p:tav>
                                      </p:tavLst>
                                    </p:anim>
                                  </p:childTnLst>
                                </p:cTn>
                              </p:par>
                            </p:childTnLst>
                          </p:cTn>
                        </p:par>
                        <p:par>
                          <p:cTn id="55" fill="hold">
                            <p:stCondLst>
                              <p:cond delay="6500"/>
                            </p:stCondLst>
                            <p:childTnLst>
                              <p:par>
                                <p:cTn id="56" presetID="1" presetClass="entr" presetSubtype="0" fill="hold" grpId="0" nodeType="afterEffect">
                                  <p:stCondLst>
                                    <p:cond delay="0"/>
                                  </p:stCondLst>
                                  <p:childTnLst>
                                    <p:set>
                                      <p:cBhvr>
                                        <p:cTn id="57" dur="1" fill="hold">
                                          <p:stCondLst>
                                            <p:cond delay="0"/>
                                          </p:stCondLst>
                                        </p:cTn>
                                        <p:tgtEl>
                                          <p:spTgt spid="31"/>
                                        </p:tgtEl>
                                        <p:attrNameLst>
                                          <p:attrName>style.visibility</p:attrName>
                                        </p:attrNameLst>
                                      </p:cBhvr>
                                      <p:to>
                                        <p:strVal val="visible"/>
                                      </p:to>
                                    </p:set>
                                  </p:childTnLst>
                                </p:cTn>
                              </p:par>
                            </p:childTnLst>
                          </p:cTn>
                        </p:par>
                        <p:par>
                          <p:cTn id="58" fill="hold">
                            <p:stCondLst>
                              <p:cond delay="6500"/>
                            </p:stCondLst>
                            <p:childTnLst>
                              <p:par>
                                <p:cTn id="59" presetID="42" presetClass="entr" presetSubtype="0" fill="hold" grpId="0" nodeType="after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1000"/>
                                        <p:tgtEl>
                                          <p:spTgt spid="25"/>
                                        </p:tgtEl>
                                      </p:cBhvr>
                                    </p:animEffect>
                                    <p:anim calcmode="lin" valueType="num">
                                      <p:cBhvr>
                                        <p:cTn id="62" dur="1000" fill="hold"/>
                                        <p:tgtEl>
                                          <p:spTgt spid="25"/>
                                        </p:tgtEl>
                                        <p:attrNameLst>
                                          <p:attrName>ppt_x</p:attrName>
                                        </p:attrNameLst>
                                      </p:cBhvr>
                                      <p:tavLst>
                                        <p:tav tm="0">
                                          <p:val>
                                            <p:strVal val="#ppt_x"/>
                                          </p:val>
                                        </p:tav>
                                        <p:tav tm="100000">
                                          <p:val>
                                            <p:strVal val="#ppt_x"/>
                                          </p:val>
                                        </p:tav>
                                      </p:tavLst>
                                    </p:anim>
                                    <p:anim calcmode="lin" valueType="num">
                                      <p:cBhvr>
                                        <p:cTn id="63" dur="1000" fill="hold"/>
                                        <p:tgtEl>
                                          <p:spTgt spid="25"/>
                                        </p:tgtEl>
                                        <p:attrNameLst>
                                          <p:attrName>ppt_y</p:attrName>
                                        </p:attrNameLst>
                                      </p:cBhvr>
                                      <p:tavLst>
                                        <p:tav tm="0">
                                          <p:val>
                                            <p:strVal val="#ppt_y+.1"/>
                                          </p:val>
                                        </p:tav>
                                        <p:tav tm="100000">
                                          <p:val>
                                            <p:strVal val="#ppt_y"/>
                                          </p:val>
                                        </p:tav>
                                      </p:tavLst>
                                    </p:anim>
                                  </p:childTnLst>
                                </p:cTn>
                              </p:par>
                            </p:childTnLst>
                          </p:cTn>
                        </p:par>
                        <p:par>
                          <p:cTn id="64" fill="hold">
                            <p:stCondLst>
                              <p:cond delay="7500"/>
                            </p:stCondLst>
                            <p:childTnLst>
                              <p:par>
                                <p:cTn id="65" presetID="1" presetClass="entr" presetSubtype="0" fill="hold" grpId="0" nodeType="after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1" grpId="0" animBg="1"/>
      <p:bldP spid="23" grpId="0" animBg="1"/>
      <p:bldP spid="24" grpId="0" animBg="1"/>
      <p:bldP spid="25" grpId="0" animBg="1"/>
      <p:bldP spid="26" grpId="0" animBg="1"/>
      <p:bldP spid="29" grpId="0" animBg="1"/>
      <p:bldP spid="30" grpId="0" animBg="1"/>
      <p:bldP spid="31" grpId="0" animBg="1"/>
      <p:bldP spid="32" grpId="0" animBg="1"/>
      <p:bldP spid="3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p:nvPr/>
        </p:nvPicPr>
        <p:blipFill>
          <a:blip r:embed="rId2"/>
          <a:stretch>
            <a:fillRect/>
          </a:stretch>
        </p:blipFill>
        <p:spPr>
          <a:xfrm>
            <a:off x="1855664" y="452718"/>
            <a:ext cx="8277860" cy="2667000"/>
          </a:xfrm>
          <a:prstGeom prst="rect">
            <a:avLst/>
          </a:prstGeom>
        </p:spPr>
      </p:pic>
      <p:sp>
        <p:nvSpPr>
          <p:cNvPr id="33" name="Rectangle 32"/>
          <p:cNvSpPr/>
          <p:nvPr/>
        </p:nvSpPr>
        <p:spPr>
          <a:xfrm>
            <a:off x="1855664" y="3566159"/>
            <a:ext cx="8277860" cy="1938992"/>
          </a:xfrm>
          <a:prstGeom prst="rect">
            <a:avLst/>
          </a:prstGeom>
        </p:spPr>
        <p:txBody>
          <a:bodyPr wrap="square">
            <a:spAutoFit/>
          </a:bodyPr>
          <a:lstStyle/>
          <a:p>
            <a:pPr algn="just"/>
            <a:r>
              <a:rPr lang="en-IN" sz="2400" dirty="0">
                <a:solidFill>
                  <a:schemeClr val="bg1"/>
                </a:solidFill>
                <a:latin typeface="Times New Roman" panose="02020603050405020304" pitchFamily="18" charset="0"/>
                <a:cs typeface="Times New Roman" panose="02020603050405020304" pitchFamily="18" charset="0"/>
              </a:rPr>
              <a:t>Android has its own libraries, which is written in C/C+ +. These libraries cannot be accessed directly. With the help of application framework, we can access these libraries. There are many libraries like web libraries to access web browsers, libraries for android and video formats </a:t>
            </a:r>
            <a:r>
              <a:rPr lang="en-IN" sz="2400" dirty="0" smtClean="0">
                <a:solidFill>
                  <a:schemeClr val="bg1"/>
                </a:solidFill>
                <a:latin typeface="Times New Roman" panose="02020603050405020304" pitchFamily="18" charset="0"/>
                <a:cs typeface="Times New Roman" panose="02020603050405020304" pitchFamily="18" charset="0"/>
              </a:rPr>
              <a:t>etc.</a:t>
            </a:r>
            <a:endParaRPr lang="en-IN"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17858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a:solidFill>
                  <a:schemeClr val="bg1"/>
                </a:solidFill>
                <a:latin typeface="Times New Roman" panose="02020603050405020304" pitchFamily="18" charset="0"/>
                <a:cs typeface="Times New Roman" panose="02020603050405020304" pitchFamily="18" charset="0"/>
              </a:rPr>
              <a:t>The Android Runtime was designed specifically for Android to meet the needs of running in an embedded environment where you have limited battery, limited memory, limited CPU. </a:t>
            </a:r>
          </a:p>
          <a:p>
            <a:r>
              <a:rPr lang="en-US" sz="2400" dirty="0" err="1" smtClean="0">
                <a:solidFill>
                  <a:schemeClr val="bg1"/>
                </a:solidFill>
                <a:latin typeface="Times New Roman" panose="02020603050405020304" pitchFamily="18" charset="0"/>
                <a:cs typeface="Times New Roman" panose="02020603050405020304" pitchFamily="18" charset="0"/>
              </a:rPr>
              <a:t>Dalvik</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is the process virtual machine in Google's android operating system. It is the software that runs the apps on android devices. </a:t>
            </a:r>
            <a:r>
              <a:rPr lang="en-US" sz="2400" dirty="0" err="1">
                <a:solidFill>
                  <a:schemeClr val="bg1"/>
                </a:solidFill>
                <a:latin typeface="Times New Roman" panose="02020603050405020304" pitchFamily="18" charset="0"/>
                <a:cs typeface="Times New Roman" panose="02020603050405020304" pitchFamily="18" charset="0"/>
              </a:rPr>
              <a:t>Dalvik</a:t>
            </a:r>
            <a:r>
              <a:rPr lang="en-US" sz="2400" dirty="0">
                <a:solidFill>
                  <a:schemeClr val="bg1"/>
                </a:solidFill>
                <a:latin typeface="Times New Roman" panose="02020603050405020304" pitchFamily="18" charset="0"/>
                <a:cs typeface="Times New Roman" panose="02020603050405020304" pitchFamily="18" charset="0"/>
              </a:rPr>
              <a:t> is thus an integral part of android ,which is typically used on mobile devices such as mobile phones and tablet </a:t>
            </a:r>
            <a:r>
              <a:rPr lang="en-US" sz="2400" dirty="0" smtClean="0">
                <a:solidFill>
                  <a:schemeClr val="bg1"/>
                </a:solidFill>
                <a:latin typeface="Times New Roman" panose="02020603050405020304" pitchFamily="18" charset="0"/>
                <a:cs typeface="Times New Roman" panose="02020603050405020304" pitchFamily="18" charset="0"/>
              </a:rPr>
              <a:t>computers.</a:t>
            </a:r>
          </a:p>
          <a:p>
            <a:r>
              <a:rPr lang="en-US" sz="2400" dirty="0" smtClean="0">
                <a:solidFill>
                  <a:schemeClr val="bg1"/>
                </a:solidFill>
                <a:latin typeface="Times New Roman" panose="02020603050405020304" pitchFamily="18" charset="0"/>
                <a:cs typeface="Times New Roman" panose="02020603050405020304" pitchFamily="18" charset="0"/>
              </a:rPr>
              <a:t>Programs </a:t>
            </a:r>
            <a:r>
              <a:rPr lang="en-US" sz="2400" dirty="0">
                <a:solidFill>
                  <a:schemeClr val="bg1"/>
                </a:solidFill>
                <a:latin typeface="Times New Roman" panose="02020603050405020304" pitchFamily="18" charset="0"/>
                <a:cs typeface="Times New Roman" panose="02020603050405020304" pitchFamily="18" charset="0"/>
              </a:rPr>
              <a:t>are commonly written in java and compiled to byte code.</a:t>
            </a:r>
            <a:endParaRPr lang="en-IN" sz="2400" dirty="0">
              <a:solidFill>
                <a:schemeClr val="bg1"/>
              </a:solidFill>
              <a:latin typeface="Times New Roman" panose="02020603050405020304" pitchFamily="18" charset="0"/>
              <a:cs typeface="Times New Roman" panose="02020603050405020304" pitchFamily="18" charset="0"/>
            </a:endParaRPr>
          </a:p>
        </p:txBody>
      </p:sp>
      <p:pic>
        <p:nvPicPr>
          <p:cNvPr id="4" name="Picture 3"/>
          <p:cNvPicPr/>
          <p:nvPr/>
        </p:nvPicPr>
        <p:blipFill>
          <a:blip r:embed="rId2"/>
          <a:stretch>
            <a:fillRect/>
          </a:stretch>
        </p:blipFill>
        <p:spPr>
          <a:xfrm>
            <a:off x="3909707" y="329248"/>
            <a:ext cx="3333750" cy="1524000"/>
          </a:xfrm>
          <a:prstGeom prst="rect">
            <a:avLst/>
          </a:prstGeom>
        </p:spPr>
      </p:pic>
    </p:spTree>
    <p:extLst>
      <p:ext uri="{BB962C8B-B14F-4D97-AF65-F5344CB8AC3E}">
        <p14:creationId xmlns:p14="http://schemas.microsoft.com/office/powerpoint/2010/main" val="4643156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a:solidFill>
                  <a:schemeClr val="bg1"/>
                </a:solidFill>
                <a:latin typeface="Times New Roman" panose="02020603050405020304" pitchFamily="18" charset="0"/>
                <a:cs typeface="Times New Roman" panose="02020603050405020304" pitchFamily="18" charset="0"/>
              </a:rPr>
              <a:t>This is all written in a Java programming language and the application framework is the toolkit that all applications </a:t>
            </a:r>
            <a:r>
              <a:rPr lang="en-US" sz="2400" dirty="0" smtClean="0">
                <a:solidFill>
                  <a:schemeClr val="bg1"/>
                </a:solidFill>
                <a:latin typeface="Times New Roman" panose="02020603050405020304" pitchFamily="18" charset="0"/>
                <a:cs typeface="Times New Roman" panose="02020603050405020304" pitchFamily="18" charset="0"/>
              </a:rPr>
              <a:t>use.</a:t>
            </a:r>
          </a:p>
          <a:p>
            <a:r>
              <a:rPr lang="en-US" sz="2400" dirty="0" smtClean="0">
                <a:solidFill>
                  <a:schemeClr val="bg1"/>
                </a:solidFill>
                <a:latin typeface="Times New Roman" panose="02020603050405020304" pitchFamily="18" charset="0"/>
                <a:cs typeface="Times New Roman" panose="02020603050405020304" pitchFamily="18" charset="0"/>
              </a:rPr>
              <a:t>These </a:t>
            </a:r>
            <a:r>
              <a:rPr lang="en-US" sz="2400" dirty="0">
                <a:solidFill>
                  <a:schemeClr val="bg1"/>
                </a:solidFill>
                <a:latin typeface="Times New Roman" panose="02020603050405020304" pitchFamily="18" charset="0"/>
                <a:cs typeface="Times New Roman" panose="02020603050405020304" pitchFamily="18" charset="0"/>
              </a:rPr>
              <a:t>applications include the ones that come with a phone like the home applications, or the phone </a:t>
            </a:r>
            <a:r>
              <a:rPr lang="en-US" sz="2400" dirty="0" smtClean="0">
                <a:solidFill>
                  <a:schemeClr val="bg1"/>
                </a:solidFill>
                <a:latin typeface="Times New Roman" panose="02020603050405020304" pitchFamily="18" charset="0"/>
                <a:cs typeface="Times New Roman" panose="02020603050405020304" pitchFamily="18" charset="0"/>
              </a:rPr>
              <a:t>application.</a:t>
            </a:r>
          </a:p>
          <a:p>
            <a:r>
              <a:rPr lang="en-US" sz="2400" dirty="0" smtClean="0">
                <a:solidFill>
                  <a:schemeClr val="bg1"/>
                </a:solidFill>
                <a:latin typeface="Times New Roman" panose="02020603050405020304" pitchFamily="18" charset="0"/>
                <a:cs typeface="Times New Roman" panose="02020603050405020304" pitchFamily="18" charset="0"/>
              </a:rPr>
              <a:t>It </a:t>
            </a:r>
            <a:r>
              <a:rPr lang="en-US" sz="2400" dirty="0">
                <a:solidFill>
                  <a:schemeClr val="bg1"/>
                </a:solidFill>
                <a:latin typeface="Times New Roman" panose="02020603050405020304" pitchFamily="18" charset="0"/>
                <a:cs typeface="Times New Roman" panose="02020603050405020304" pitchFamily="18" charset="0"/>
              </a:rPr>
              <a:t>includes applications written by Google, and it includes apps that will be written by </a:t>
            </a:r>
            <a:r>
              <a:rPr lang="en-US" sz="2400" dirty="0" smtClean="0">
                <a:solidFill>
                  <a:schemeClr val="bg1"/>
                </a:solidFill>
                <a:latin typeface="Times New Roman" panose="02020603050405020304" pitchFamily="18" charset="0"/>
                <a:cs typeface="Times New Roman" panose="02020603050405020304" pitchFamily="18" charset="0"/>
              </a:rPr>
              <a:t>you.</a:t>
            </a:r>
          </a:p>
          <a:p>
            <a:r>
              <a:rPr lang="en-US" sz="2400" dirty="0" smtClean="0">
                <a:solidFill>
                  <a:schemeClr val="bg1"/>
                </a:solidFill>
                <a:latin typeface="Times New Roman" panose="02020603050405020304" pitchFamily="18" charset="0"/>
                <a:cs typeface="Times New Roman" panose="02020603050405020304" pitchFamily="18" charset="0"/>
              </a:rPr>
              <a:t>So</a:t>
            </a:r>
            <a:r>
              <a:rPr lang="en-US" sz="2400" dirty="0">
                <a:solidFill>
                  <a:schemeClr val="bg1"/>
                </a:solidFill>
                <a:latin typeface="Times New Roman" panose="02020603050405020304" pitchFamily="18" charset="0"/>
                <a:cs typeface="Times New Roman" panose="02020603050405020304" pitchFamily="18" charset="0"/>
              </a:rPr>
              <a:t>, all apps use the same framework and the same APIs.</a:t>
            </a:r>
            <a:endParaRPr lang="en-IN" sz="2400" dirty="0">
              <a:solidFill>
                <a:schemeClr val="bg1"/>
              </a:solidFill>
              <a:latin typeface="Times New Roman" panose="02020603050405020304" pitchFamily="18" charset="0"/>
              <a:cs typeface="Times New Roman" panose="02020603050405020304" pitchFamily="18" charset="0"/>
            </a:endParaRPr>
          </a:p>
        </p:txBody>
      </p:sp>
      <p:pic>
        <p:nvPicPr>
          <p:cNvPr id="22" name="Picture 21"/>
          <p:cNvPicPr/>
          <p:nvPr/>
        </p:nvPicPr>
        <p:blipFill>
          <a:blip r:embed="rId2"/>
          <a:stretch>
            <a:fillRect/>
          </a:stretch>
        </p:blipFill>
        <p:spPr>
          <a:xfrm>
            <a:off x="1103312" y="452718"/>
            <a:ext cx="9164094" cy="1524000"/>
          </a:xfrm>
          <a:prstGeom prst="rect">
            <a:avLst/>
          </a:prstGeom>
        </p:spPr>
      </p:pic>
    </p:spTree>
    <p:extLst>
      <p:ext uri="{BB962C8B-B14F-4D97-AF65-F5344CB8AC3E}">
        <p14:creationId xmlns:p14="http://schemas.microsoft.com/office/powerpoint/2010/main" val="17559396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56009" y="263307"/>
            <a:ext cx="8946541" cy="4195481"/>
          </a:xfrm>
        </p:spPr>
        <p:txBody>
          <a:bodyPr>
            <a:noAutofit/>
          </a:bodyPr>
          <a:lstStyle/>
          <a:p>
            <a:pPr marL="0" indent="0">
              <a:buNone/>
            </a:pPr>
            <a:r>
              <a:rPr lang="en-US" sz="2400" dirty="0" smtClean="0">
                <a:solidFill>
                  <a:schemeClr val="bg1"/>
                </a:solidFill>
                <a:latin typeface="Times New Roman" panose="02020603050405020304" pitchFamily="18" charset="0"/>
                <a:cs typeface="Times New Roman" panose="02020603050405020304" pitchFamily="18" charset="0"/>
              </a:rPr>
              <a:t>These are as follows:</a:t>
            </a:r>
          </a:p>
          <a:p>
            <a:r>
              <a:rPr lang="en-US" sz="2400" dirty="0" smtClean="0">
                <a:solidFill>
                  <a:schemeClr val="bg1"/>
                </a:solidFill>
                <a:latin typeface="Times New Roman" panose="02020603050405020304" pitchFamily="18" charset="0"/>
                <a:cs typeface="Times New Roman" panose="02020603050405020304" pitchFamily="18" charset="0"/>
              </a:rPr>
              <a:t>Activity  manager:-It manages the lifecycle of applications. It enable proper management of all the activities. All the activities are controlled by activity manager. </a:t>
            </a:r>
          </a:p>
          <a:p>
            <a:r>
              <a:rPr lang="en-US" sz="2400" dirty="0" smtClean="0">
                <a:solidFill>
                  <a:schemeClr val="bg1"/>
                </a:solidFill>
                <a:latin typeface="Times New Roman" panose="02020603050405020304" pitchFamily="18" charset="0"/>
                <a:cs typeface="Times New Roman" panose="02020603050405020304" pitchFamily="18" charset="0"/>
              </a:rPr>
              <a:t>Resource manager:-It provides access to non-code resources such as graphics etc. </a:t>
            </a:r>
          </a:p>
          <a:p>
            <a:r>
              <a:rPr lang="en-US" sz="2400" dirty="0" smtClean="0">
                <a:solidFill>
                  <a:schemeClr val="bg1"/>
                </a:solidFill>
                <a:latin typeface="Times New Roman" panose="02020603050405020304" pitchFamily="18" charset="0"/>
                <a:cs typeface="Times New Roman" panose="02020603050405020304" pitchFamily="18" charset="0"/>
              </a:rPr>
              <a:t>Notification manager:-It enables all applications to display custom alerts in status bar. </a:t>
            </a:r>
          </a:p>
          <a:p>
            <a:r>
              <a:rPr lang="en-US" sz="2400" dirty="0" smtClean="0">
                <a:solidFill>
                  <a:schemeClr val="bg1"/>
                </a:solidFill>
                <a:latin typeface="Times New Roman" panose="02020603050405020304" pitchFamily="18" charset="0"/>
                <a:cs typeface="Times New Roman" panose="02020603050405020304" pitchFamily="18" charset="0"/>
              </a:rPr>
              <a:t>Location manager:- It fires alerts when user enters or leaves a specified geographical location. </a:t>
            </a:r>
          </a:p>
          <a:p>
            <a:r>
              <a:rPr lang="en-US" sz="2400" dirty="0" smtClean="0">
                <a:solidFill>
                  <a:schemeClr val="bg1"/>
                </a:solidFill>
                <a:latin typeface="Times New Roman" panose="02020603050405020304" pitchFamily="18" charset="0"/>
                <a:cs typeface="Times New Roman" panose="02020603050405020304" pitchFamily="18" charset="0"/>
              </a:rPr>
              <a:t>Package manager:-It is use to retrieve the data about installed packages on device. </a:t>
            </a:r>
          </a:p>
          <a:p>
            <a:r>
              <a:rPr lang="en-US" sz="2400" dirty="0" smtClean="0">
                <a:solidFill>
                  <a:schemeClr val="bg1"/>
                </a:solidFill>
                <a:latin typeface="Times New Roman" panose="02020603050405020304" pitchFamily="18" charset="0"/>
                <a:cs typeface="Times New Roman" panose="02020603050405020304" pitchFamily="18" charset="0"/>
              </a:rPr>
              <a:t>Window manager:-It is use to create views and layouts. </a:t>
            </a:r>
          </a:p>
          <a:p>
            <a:r>
              <a:rPr lang="en-US" sz="2400" dirty="0" smtClean="0">
                <a:solidFill>
                  <a:schemeClr val="bg1"/>
                </a:solidFill>
                <a:latin typeface="Times New Roman" panose="02020603050405020304" pitchFamily="18" charset="0"/>
                <a:cs typeface="Times New Roman" panose="02020603050405020304" pitchFamily="18" charset="0"/>
              </a:rPr>
              <a:t>Telephony manager:-It is use to handle settings of network connection and all information about services on device.</a:t>
            </a:r>
            <a:endParaRPr lang="en-IN"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3789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a:solidFill>
                  <a:schemeClr val="bg1"/>
                </a:solidFill>
                <a:latin typeface="Times New Roman" panose="02020603050405020304" pitchFamily="18" charset="0"/>
                <a:cs typeface="Times New Roman" panose="02020603050405020304" pitchFamily="18" charset="0"/>
              </a:rPr>
              <a:t>T</a:t>
            </a:r>
            <a:r>
              <a:rPr lang="en-US" sz="2400" dirty="0" smtClean="0">
                <a:solidFill>
                  <a:schemeClr val="bg1"/>
                </a:solidFill>
                <a:latin typeface="Times New Roman" panose="02020603050405020304" pitchFamily="18" charset="0"/>
                <a:cs typeface="Times New Roman" panose="02020603050405020304" pitchFamily="18" charset="0"/>
              </a:rPr>
              <a:t>he </a:t>
            </a:r>
            <a:r>
              <a:rPr lang="en-US" sz="2400" dirty="0">
                <a:solidFill>
                  <a:schemeClr val="bg1"/>
                </a:solidFill>
                <a:latin typeface="Times New Roman" panose="02020603050405020304" pitchFamily="18" charset="0"/>
                <a:cs typeface="Times New Roman" panose="02020603050405020304" pitchFamily="18" charset="0"/>
              </a:rPr>
              <a:t>final layer on top is </a:t>
            </a:r>
            <a:r>
              <a:rPr lang="en-US" sz="2400" dirty="0" smtClean="0">
                <a:solidFill>
                  <a:schemeClr val="bg1"/>
                </a:solidFill>
                <a:latin typeface="Times New Roman" panose="02020603050405020304" pitchFamily="18" charset="0"/>
                <a:cs typeface="Times New Roman" panose="02020603050405020304" pitchFamily="18" charset="0"/>
              </a:rPr>
              <a:t>Applications.</a:t>
            </a:r>
          </a:p>
          <a:p>
            <a:r>
              <a:rPr lang="en-US" sz="2400" dirty="0" smtClean="0">
                <a:solidFill>
                  <a:schemeClr val="bg1"/>
                </a:solidFill>
                <a:latin typeface="Times New Roman" panose="02020603050405020304" pitchFamily="18" charset="0"/>
                <a:cs typeface="Times New Roman" panose="02020603050405020304" pitchFamily="18" charset="0"/>
              </a:rPr>
              <a:t>It </a:t>
            </a:r>
            <a:r>
              <a:rPr lang="en-US" sz="2400" dirty="0">
                <a:solidFill>
                  <a:schemeClr val="bg1"/>
                </a:solidFill>
                <a:latin typeface="Times New Roman" panose="02020603050405020304" pitchFamily="18" charset="0"/>
                <a:cs typeface="Times New Roman" panose="02020603050405020304" pitchFamily="18" charset="0"/>
              </a:rPr>
              <a:t>includes the home application the contacts application , the browser, and </a:t>
            </a:r>
            <a:r>
              <a:rPr lang="en-US" sz="2400" dirty="0" smtClean="0">
                <a:solidFill>
                  <a:schemeClr val="bg1"/>
                </a:solidFill>
                <a:latin typeface="Times New Roman" panose="02020603050405020304" pitchFamily="18" charset="0"/>
                <a:cs typeface="Times New Roman" panose="02020603050405020304" pitchFamily="18" charset="0"/>
              </a:rPr>
              <a:t>apps.</a:t>
            </a:r>
          </a:p>
          <a:p>
            <a:r>
              <a:rPr lang="en-US" sz="2400" dirty="0" smtClean="0">
                <a:solidFill>
                  <a:schemeClr val="bg1"/>
                </a:solidFill>
                <a:latin typeface="Times New Roman" panose="02020603050405020304" pitchFamily="18" charset="0"/>
                <a:cs typeface="Times New Roman" panose="02020603050405020304" pitchFamily="18" charset="0"/>
              </a:rPr>
              <a:t>It </a:t>
            </a:r>
            <a:r>
              <a:rPr lang="en-US" sz="2400" dirty="0">
                <a:solidFill>
                  <a:schemeClr val="bg1"/>
                </a:solidFill>
                <a:latin typeface="Times New Roman" panose="02020603050405020304" pitchFamily="18" charset="0"/>
                <a:cs typeface="Times New Roman" panose="02020603050405020304" pitchFamily="18" charset="0"/>
              </a:rPr>
              <a:t>is the most upper layer in android </a:t>
            </a:r>
            <a:r>
              <a:rPr lang="en-US" sz="2400" dirty="0" smtClean="0">
                <a:solidFill>
                  <a:schemeClr val="bg1"/>
                </a:solidFill>
                <a:latin typeface="Times New Roman" panose="02020603050405020304" pitchFamily="18" charset="0"/>
                <a:cs typeface="Times New Roman" panose="02020603050405020304" pitchFamily="18" charset="0"/>
              </a:rPr>
              <a:t>architecture.</a:t>
            </a:r>
          </a:p>
          <a:p>
            <a:r>
              <a:rPr lang="en-US" sz="2400" dirty="0" smtClean="0">
                <a:solidFill>
                  <a:schemeClr val="bg1"/>
                </a:solidFill>
                <a:latin typeface="Times New Roman" panose="02020603050405020304" pitchFamily="18" charset="0"/>
                <a:cs typeface="Times New Roman" panose="02020603050405020304" pitchFamily="18" charset="0"/>
              </a:rPr>
              <a:t>All </a:t>
            </a:r>
            <a:r>
              <a:rPr lang="en-US" sz="2400" dirty="0">
                <a:solidFill>
                  <a:schemeClr val="bg1"/>
                </a:solidFill>
                <a:latin typeface="Times New Roman" panose="02020603050405020304" pitchFamily="18" charset="0"/>
                <a:cs typeface="Times New Roman" panose="02020603050405020304" pitchFamily="18" charset="0"/>
              </a:rPr>
              <a:t>the applications like camera, Google maps, browser</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sms</a:t>
            </a:r>
            <a:r>
              <a:rPr lang="en-US" sz="2400" dirty="0" smtClean="0">
                <a:solidFill>
                  <a:schemeClr val="bg1"/>
                </a:solidFill>
                <a:latin typeface="Times New Roman" panose="02020603050405020304" pitchFamily="18" charset="0"/>
                <a:cs typeface="Times New Roman" panose="02020603050405020304" pitchFamily="18" charset="0"/>
              </a:rPr>
              <a:t>, calendars, contacts </a:t>
            </a:r>
            <a:r>
              <a:rPr lang="en-US" sz="2400" dirty="0">
                <a:solidFill>
                  <a:schemeClr val="bg1"/>
                </a:solidFill>
                <a:latin typeface="Times New Roman" panose="02020603050405020304" pitchFamily="18" charset="0"/>
                <a:cs typeface="Times New Roman" panose="02020603050405020304" pitchFamily="18" charset="0"/>
              </a:rPr>
              <a:t>are native applications. These applications works with end user with the help of application framework to operate.</a:t>
            </a:r>
            <a:endParaRPr lang="en-IN" sz="2400" dirty="0">
              <a:solidFill>
                <a:schemeClr val="bg1"/>
              </a:solidFill>
              <a:latin typeface="Times New Roman" panose="02020603050405020304" pitchFamily="18" charset="0"/>
              <a:cs typeface="Times New Roman" panose="02020603050405020304" pitchFamily="18" charset="0"/>
            </a:endParaRPr>
          </a:p>
        </p:txBody>
      </p:sp>
      <p:pic>
        <p:nvPicPr>
          <p:cNvPr id="4" name="Picture 3"/>
          <p:cNvPicPr/>
          <p:nvPr/>
        </p:nvPicPr>
        <p:blipFill>
          <a:blip r:embed="rId2"/>
          <a:stretch>
            <a:fillRect/>
          </a:stretch>
        </p:blipFill>
        <p:spPr>
          <a:xfrm>
            <a:off x="1181689" y="648158"/>
            <a:ext cx="9164093" cy="1009650"/>
          </a:xfrm>
          <a:prstGeom prst="rect">
            <a:avLst/>
          </a:prstGeom>
        </p:spPr>
      </p:pic>
    </p:spTree>
    <p:extLst>
      <p:ext uri="{BB962C8B-B14F-4D97-AF65-F5344CB8AC3E}">
        <p14:creationId xmlns:p14="http://schemas.microsoft.com/office/powerpoint/2010/main" val="2908510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90152" y="43927"/>
            <a:ext cx="5988676" cy="928407"/>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400" b="1" dirty="0" smtClean="0">
                <a:solidFill>
                  <a:srgbClr val="000066"/>
                </a:solidFill>
              </a:rPr>
              <a:t>Do You Know….???</a:t>
            </a:r>
            <a:endParaRPr lang="en-US" sz="4400" b="1" dirty="0">
              <a:solidFill>
                <a:srgbClr val="000066"/>
              </a:solidFill>
            </a:endParaRPr>
          </a:p>
        </p:txBody>
      </p:sp>
      <p:sp>
        <p:nvSpPr>
          <p:cNvPr id="8" name="Subtitle 2"/>
          <p:cNvSpPr>
            <a:spLocks noGrp="1"/>
          </p:cNvSpPr>
          <p:nvPr>
            <p:ph type="subTitle" idx="1"/>
          </p:nvPr>
        </p:nvSpPr>
        <p:spPr>
          <a:xfrm>
            <a:off x="781464" y="1622355"/>
            <a:ext cx="9882243" cy="4338033"/>
          </a:xfrm>
        </p:spPr>
        <p:txBody>
          <a:bodyPr>
            <a:normAutofit/>
          </a:bodyPr>
          <a:lstStyle/>
          <a:p>
            <a:pPr marL="285750" indent="-285750" algn="just">
              <a:buFont typeface="Wingdings" panose="05000000000000000000" pitchFamily="2" charset="2"/>
              <a:buChar char="ü"/>
            </a:pPr>
            <a:r>
              <a:rPr lang="en-US" sz="2400" cap="none" dirty="0" smtClean="0">
                <a:solidFill>
                  <a:srgbClr val="000066"/>
                </a:solidFill>
              </a:rPr>
              <a:t>What are the various </a:t>
            </a:r>
            <a:r>
              <a:rPr lang="en-US" sz="2400" b="1" cap="none" dirty="0" smtClean="0">
                <a:solidFill>
                  <a:srgbClr val="000066"/>
                </a:solidFill>
              </a:rPr>
              <a:t>Building </a:t>
            </a:r>
            <a:r>
              <a:rPr lang="en-US" sz="2400" b="1" cap="none" dirty="0">
                <a:solidFill>
                  <a:srgbClr val="000066"/>
                </a:solidFill>
              </a:rPr>
              <a:t>B</a:t>
            </a:r>
            <a:r>
              <a:rPr lang="en-US" sz="2400" b="1" cap="none" dirty="0" smtClean="0">
                <a:solidFill>
                  <a:srgbClr val="000066"/>
                </a:solidFill>
              </a:rPr>
              <a:t>locks </a:t>
            </a:r>
            <a:r>
              <a:rPr lang="en-US" sz="2400" cap="none" dirty="0" smtClean="0">
                <a:solidFill>
                  <a:srgbClr val="000066"/>
                </a:solidFill>
              </a:rPr>
              <a:t>of an Android App?</a:t>
            </a:r>
            <a:endParaRPr lang="en-IN" sz="2400" cap="none" dirty="0" smtClean="0">
              <a:solidFill>
                <a:srgbClr val="000066"/>
              </a:solidFill>
            </a:endParaRPr>
          </a:p>
          <a:p>
            <a:pPr marL="285750" indent="-285750" algn="just">
              <a:buFont typeface="Wingdings" panose="05000000000000000000" pitchFamily="2" charset="2"/>
              <a:buChar char="ü"/>
            </a:pPr>
            <a:r>
              <a:rPr lang="en-US" sz="2400" cap="none" dirty="0" smtClean="0">
                <a:solidFill>
                  <a:srgbClr val="000066"/>
                </a:solidFill>
              </a:rPr>
              <a:t>What is the </a:t>
            </a:r>
            <a:r>
              <a:rPr lang="en-US" sz="2400" b="1" cap="none" dirty="0" smtClean="0">
                <a:solidFill>
                  <a:srgbClr val="000066"/>
                </a:solidFill>
              </a:rPr>
              <a:t>Lifecycle</a:t>
            </a:r>
            <a:r>
              <a:rPr lang="en-US" sz="2400" cap="none" dirty="0" smtClean="0">
                <a:solidFill>
                  <a:srgbClr val="000066"/>
                </a:solidFill>
              </a:rPr>
              <a:t> of an Android App?</a:t>
            </a:r>
          </a:p>
          <a:p>
            <a:pPr marL="285750" indent="-285750" algn="just">
              <a:buFont typeface="Wingdings" panose="05000000000000000000" pitchFamily="2" charset="2"/>
              <a:buChar char="ü"/>
            </a:pPr>
            <a:r>
              <a:rPr lang="en-US" sz="2400" cap="none" dirty="0" smtClean="0">
                <a:solidFill>
                  <a:srgbClr val="000066"/>
                </a:solidFill>
              </a:rPr>
              <a:t>How does a Mobile App handle </a:t>
            </a:r>
            <a:r>
              <a:rPr lang="en-US" sz="2400" b="1" cap="none" dirty="0" smtClean="0">
                <a:solidFill>
                  <a:srgbClr val="000066"/>
                </a:solidFill>
              </a:rPr>
              <a:t>Hardware Events</a:t>
            </a:r>
            <a:r>
              <a:rPr lang="en-US" sz="2400" cap="none" dirty="0" smtClean="0">
                <a:solidFill>
                  <a:srgbClr val="000066"/>
                </a:solidFill>
              </a:rPr>
              <a:t>?</a:t>
            </a:r>
          </a:p>
          <a:p>
            <a:pPr marL="285750" indent="-285750" algn="just">
              <a:buFont typeface="Wingdings" panose="05000000000000000000" pitchFamily="2" charset="2"/>
              <a:buChar char="ü"/>
            </a:pPr>
            <a:r>
              <a:rPr lang="en-US" sz="2400" cap="none" dirty="0" smtClean="0">
                <a:solidFill>
                  <a:srgbClr val="000066"/>
                </a:solidFill>
              </a:rPr>
              <a:t>How does an App run </a:t>
            </a:r>
            <a:r>
              <a:rPr lang="en-US" sz="2400" b="1" cap="none" dirty="0" smtClean="0">
                <a:solidFill>
                  <a:srgbClr val="000066"/>
                </a:solidFill>
              </a:rPr>
              <a:t>Background Jobs</a:t>
            </a:r>
            <a:r>
              <a:rPr lang="en-US" sz="2400" cap="none" dirty="0" smtClean="0">
                <a:solidFill>
                  <a:srgbClr val="000066"/>
                </a:solidFill>
              </a:rPr>
              <a:t> like Network Download, Music Player etc.?</a:t>
            </a:r>
          </a:p>
          <a:p>
            <a:pPr marL="285750" indent="-285750" algn="just">
              <a:buFont typeface="Wingdings" panose="05000000000000000000" pitchFamily="2" charset="2"/>
              <a:buChar char="ü"/>
            </a:pPr>
            <a:r>
              <a:rPr lang="en-US" sz="2400" cap="none" dirty="0" smtClean="0">
                <a:solidFill>
                  <a:srgbClr val="000066"/>
                </a:solidFill>
              </a:rPr>
              <a:t>How do </a:t>
            </a:r>
            <a:r>
              <a:rPr lang="en-US" sz="2400" b="1" cap="none" dirty="0" smtClean="0">
                <a:solidFill>
                  <a:srgbClr val="000066"/>
                </a:solidFill>
              </a:rPr>
              <a:t>Multiple Apps Access Shared Resources </a:t>
            </a:r>
            <a:r>
              <a:rPr lang="en-US" sz="2400" cap="none" dirty="0" smtClean="0">
                <a:solidFill>
                  <a:srgbClr val="000066"/>
                </a:solidFill>
              </a:rPr>
              <a:t>such as Address Book, Photo Gallery etc.?</a:t>
            </a:r>
            <a:endParaRPr lang="en-IN" sz="2400" cap="none" dirty="0" smtClean="0">
              <a:solidFill>
                <a:srgbClr val="000066"/>
              </a:solidFill>
            </a:endParaRPr>
          </a:p>
        </p:txBody>
      </p:sp>
    </p:spTree>
    <p:extLst>
      <p:ext uri="{BB962C8B-B14F-4D97-AF65-F5344CB8AC3E}">
        <p14:creationId xmlns:p14="http://schemas.microsoft.com/office/powerpoint/2010/main" val="271534505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336036" y="2833352"/>
            <a:ext cx="8825658" cy="1184174"/>
          </a:xfrm>
        </p:spPr>
        <p:txBody>
          <a:bodyPr/>
          <a:lstStyle/>
          <a:p>
            <a:pPr algn="ctr"/>
            <a:r>
              <a:rPr lang="en-US" sz="4400" b="1" dirty="0" smtClean="0">
                <a:solidFill>
                  <a:srgbClr val="000066"/>
                </a:solidFill>
              </a:rPr>
              <a:t>Android Overview</a:t>
            </a:r>
            <a:endParaRPr lang="en-IN" sz="4400" b="1" dirty="0">
              <a:solidFill>
                <a:srgbClr val="000066"/>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230" y="625360"/>
            <a:ext cx="6349206" cy="5549206"/>
          </a:xfrm>
          <a:prstGeom prst="rect">
            <a:avLst/>
          </a:prstGeom>
        </p:spPr>
      </p:pic>
    </p:spTree>
    <p:extLst>
      <p:ext uri="{BB962C8B-B14F-4D97-AF65-F5344CB8AC3E}">
        <p14:creationId xmlns:p14="http://schemas.microsoft.com/office/powerpoint/2010/main" val="12831896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43927"/>
            <a:ext cx="6568225" cy="928407"/>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400" b="1" dirty="0" smtClean="0">
                <a:solidFill>
                  <a:srgbClr val="000066"/>
                </a:solidFill>
              </a:rPr>
              <a:t>What is Android….???</a:t>
            </a:r>
            <a:endParaRPr lang="en-US" sz="4400" b="1" dirty="0">
              <a:solidFill>
                <a:srgbClr val="000066"/>
              </a:solidFill>
            </a:endParaRPr>
          </a:p>
        </p:txBody>
      </p:sp>
      <p:sp>
        <p:nvSpPr>
          <p:cNvPr id="8" name="Subtitle 2"/>
          <p:cNvSpPr>
            <a:spLocks noGrp="1"/>
          </p:cNvSpPr>
          <p:nvPr>
            <p:ph type="subTitle" idx="1"/>
          </p:nvPr>
        </p:nvSpPr>
        <p:spPr>
          <a:xfrm>
            <a:off x="781464" y="1622355"/>
            <a:ext cx="10751167" cy="4338033"/>
          </a:xfrm>
        </p:spPr>
        <p:txBody>
          <a:bodyPr>
            <a:normAutofit/>
          </a:bodyPr>
          <a:lstStyle/>
          <a:p>
            <a:pPr marL="285750" indent="-285750">
              <a:buFont typeface="Wingdings" panose="05000000000000000000" pitchFamily="2" charset="2"/>
              <a:buChar char="ü"/>
            </a:pPr>
            <a:r>
              <a:rPr lang="en-IN" sz="2400" cap="none" dirty="0">
                <a:solidFill>
                  <a:srgbClr val="000066"/>
                </a:solidFill>
              </a:rPr>
              <a:t>Android is </a:t>
            </a:r>
            <a:r>
              <a:rPr lang="en-IN" sz="2400" cap="none" dirty="0" smtClean="0">
                <a:solidFill>
                  <a:srgbClr val="000066"/>
                </a:solidFill>
              </a:rPr>
              <a:t>a open source</a:t>
            </a:r>
            <a:r>
              <a:rPr lang="en-IN" sz="2400" cap="none" dirty="0">
                <a:solidFill>
                  <a:srgbClr val="000066"/>
                </a:solidFill>
              </a:rPr>
              <a:t> </a:t>
            </a:r>
            <a:r>
              <a:rPr lang="en-IN" sz="2400" cap="none" dirty="0" smtClean="0">
                <a:solidFill>
                  <a:srgbClr val="000066"/>
                </a:solidFill>
              </a:rPr>
              <a:t>operating </a:t>
            </a:r>
            <a:r>
              <a:rPr lang="en-IN" sz="2400" cap="none" dirty="0">
                <a:solidFill>
                  <a:srgbClr val="000066"/>
                </a:solidFill>
              </a:rPr>
              <a:t>system </a:t>
            </a:r>
            <a:r>
              <a:rPr lang="en-IN" sz="2400" cap="none" dirty="0" smtClean="0">
                <a:solidFill>
                  <a:srgbClr val="000066"/>
                </a:solidFill>
              </a:rPr>
              <a:t>based on Linux Kernel.</a:t>
            </a:r>
          </a:p>
          <a:p>
            <a:pPr marL="285750" indent="-285750">
              <a:buFont typeface="Wingdings" panose="05000000000000000000" pitchFamily="2" charset="2"/>
              <a:buChar char="ü"/>
            </a:pPr>
            <a:r>
              <a:rPr lang="en-IN" sz="2400" cap="none" dirty="0" smtClean="0">
                <a:solidFill>
                  <a:srgbClr val="000066"/>
                </a:solidFill>
              </a:rPr>
              <a:t>It is designed primarily for</a:t>
            </a:r>
            <a:r>
              <a:rPr lang="en-IN" sz="2400" cap="none" dirty="0">
                <a:solidFill>
                  <a:srgbClr val="000066"/>
                </a:solidFill>
              </a:rPr>
              <a:t> </a:t>
            </a:r>
            <a:r>
              <a:rPr lang="en-IN" sz="2400" cap="none" dirty="0" smtClean="0">
                <a:solidFill>
                  <a:srgbClr val="000066"/>
                </a:solidFill>
              </a:rPr>
              <a:t>touch screen</a:t>
            </a:r>
            <a:r>
              <a:rPr lang="en-IN" sz="2400" cap="none" dirty="0">
                <a:solidFill>
                  <a:srgbClr val="000066"/>
                </a:solidFill>
              </a:rPr>
              <a:t> mobile devices such as smart phones and tablet </a:t>
            </a:r>
            <a:r>
              <a:rPr lang="en-IN" sz="2400" cap="none" dirty="0" smtClean="0">
                <a:solidFill>
                  <a:srgbClr val="000066"/>
                </a:solidFill>
              </a:rPr>
              <a:t>computers.</a:t>
            </a:r>
            <a:endParaRPr lang="en-IN" sz="2400" cap="none" dirty="0">
              <a:solidFill>
                <a:srgbClr val="000066"/>
              </a:solidFill>
            </a:endParaRPr>
          </a:p>
          <a:p>
            <a:pPr marL="285750" indent="-285750">
              <a:buFont typeface="Wingdings" panose="05000000000000000000" pitchFamily="2" charset="2"/>
              <a:buChar char="ü"/>
            </a:pPr>
            <a:r>
              <a:rPr lang="en-IN" sz="2400" cap="none" dirty="0" smtClean="0">
                <a:solidFill>
                  <a:srgbClr val="000066"/>
                </a:solidFill>
              </a:rPr>
              <a:t>It was initially developed by Android Inc. and later on it was purchased by Google on 17</a:t>
            </a:r>
            <a:r>
              <a:rPr lang="en-IN" sz="2400" cap="none" baseline="30000" dirty="0" smtClean="0">
                <a:solidFill>
                  <a:srgbClr val="000066"/>
                </a:solidFill>
              </a:rPr>
              <a:t>th</a:t>
            </a:r>
            <a:r>
              <a:rPr lang="en-IN" sz="2400" cap="none" dirty="0">
                <a:solidFill>
                  <a:srgbClr val="000066"/>
                </a:solidFill>
              </a:rPr>
              <a:t> Aug,2005 in conjunction with the Open Handset </a:t>
            </a:r>
            <a:r>
              <a:rPr lang="en-IN" sz="2400" cap="none" dirty="0" smtClean="0">
                <a:solidFill>
                  <a:srgbClr val="000066"/>
                </a:solidFill>
              </a:rPr>
              <a:t>Alliance(a group of 84 hardware, software and telecommunication companies like HTC, Intel etc.)</a:t>
            </a:r>
          </a:p>
          <a:p>
            <a:pPr marL="285750" indent="-285750">
              <a:buFont typeface="Wingdings" panose="05000000000000000000" pitchFamily="2" charset="2"/>
              <a:buChar char="ü"/>
            </a:pPr>
            <a:r>
              <a:rPr lang="en-IN" sz="2400" cap="none" dirty="0" smtClean="0">
                <a:solidFill>
                  <a:srgbClr val="000066"/>
                </a:solidFill>
              </a:rPr>
              <a:t>It </a:t>
            </a:r>
            <a:r>
              <a:rPr lang="en-IN" sz="2400" cap="none" dirty="0">
                <a:solidFill>
                  <a:srgbClr val="000066"/>
                </a:solidFill>
              </a:rPr>
              <a:t>was officially </a:t>
            </a:r>
            <a:r>
              <a:rPr lang="en-IN" sz="2400" cap="none" dirty="0" smtClean="0">
                <a:solidFill>
                  <a:srgbClr val="000066"/>
                </a:solidFill>
              </a:rPr>
              <a:t>unveiled </a:t>
            </a:r>
            <a:r>
              <a:rPr lang="en-IN" sz="2400" cap="none" dirty="0">
                <a:solidFill>
                  <a:srgbClr val="000066"/>
                </a:solidFill>
              </a:rPr>
              <a:t>in 2007</a:t>
            </a:r>
            <a:r>
              <a:rPr lang="en-IN" sz="2400" cap="none" dirty="0" smtClean="0">
                <a:solidFill>
                  <a:srgbClr val="000066"/>
                </a:solidFill>
              </a:rPr>
              <a:t>.</a:t>
            </a:r>
          </a:p>
          <a:p>
            <a:pPr marL="285750" indent="-285750">
              <a:buFont typeface="Wingdings" panose="05000000000000000000" pitchFamily="2" charset="2"/>
              <a:buChar char="ü"/>
            </a:pPr>
            <a:r>
              <a:rPr lang="en-US" sz="2400" cap="none" dirty="0" smtClean="0">
                <a:solidFill>
                  <a:srgbClr val="000066"/>
                </a:solidFill>
              </a:rPr>
              <a:t>Fast application development in Java.</a:t>
            </a:r>
            <a:endParaRPr lang="en-IN" sz="2400" cap="none" dirty="0">
              <a:solidFill>
                <a:srgbClr val="000066"/>
              </a:solidFill>
            </a:endParaRPr>
          </a:p>
          <a:p>
            <a:pPr algn="just"/>
            <a:endParaRPr lang="en-IN" sz="2400" cap="none" dirty="0" smtClean="0">
              <a:solidFill>
                <a:srgbClr val="000066"/>
              </a:solidFill>
            </a:endParaRPr>
          </a:p>
          <a:p>
            <a:pPr marL="285750" indent="-285750" algn="just">
              <a:buFont typeface="Wingdings" panose="05000000000000000000" pitchFamily="2" charset="2"/>
              <a:buChar char="ü"/>
            </a:pPr>
            <a:endParaRPr lang="en-IN" sz="2400" cap="none" dirty="0" smtClean="0">
              <a:solidFill>
                <a:srgbClr val="000066"/>
              </a:solidFill>
            </a:endParaRPr>
          </a:p>
        </p:txBody>
      </p:sp>
    </p:spTree>
    <p:extLst>
      <p:ext uri="{BB962C8B-B14F-4D97-AF65-F5344CB8AC3E}">
        <p14:creationId xmlns:p14="http://schemas.microsoft.com/office/powerpoint/2010/main" val="100051525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562235" y="0"/>
            <a:ext cx="6568225" cy="928407"/>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400" b="1" dirty="0" smtClean="0">
                <a:solidFill>
                  <a:srgbClr val="000066"/>
                </a:solidFill>
              </a:rPr>
              <a:t>Android Evolution</a:t>
            </a:r>
            <a:endParaRPr lang="en-US" sz="4400" b="1" dirty="0">
              <a:solidFill>
                <a:srgbClr val="000066"/>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611" y="1250720"/>
            <a:ext cx="10440758" cy="5427479"/>
          </a:xfrm>
          <a:prstGeom prst="rect">
            <a:avLst/>
          </a:prstGeom>
        </p:spPr>
      </p:pic>
    </p:spTree>
    <p:extLst>
      <p:ext uri="{BB962C8B-B14F-4D97-AF65-F5344CB8AC3E}">
        <p14:creationId xmlns:p14="http://schemas.microsoft.com/office/powerpoint/2010/main" val="201728900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152" y="25908"/>
            <a:ext cx="8075054" cy="928407"/>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400" b="1" dirty="0" smtClean="0">
                <a:solidFill>
                  <a:srgbClr val="000066"/>
                </a:solidFill>
              </a:rPr>
              <a:t>Application Building Blocks</a:t>
            </a:r>
            <a:endParaRPr lang="en-US" sz="4400" b="1" dirty="0">
              <a:solidFill>
                <a:srgbClr val="000066"/>
              </a:solidFill>
            </a:endParaRPr>
          </a:p>
        </p:txBody>
      </p:sp>
      <p:sp>
        <p:nvSpPr>
          <p:cNvPr id="9" name="Oval 8"/>
          <p:cNvSpPr/>
          <p:nvPr/>
        </p:nvSpPr>
        <p:spPr>
          <a:xfrm>
            <a:off x="5141804" y="1232742"/>
            <a:ext cx="1825101" cy="1507421"/>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smtClean="0">
                <a:solidFill>
                  <a:srgbClr val="002060"/>
                </a:solidFill>
              </a:rPr>
              <a:t>Intent</a:t>
            </a:r>
            <a:endParaRPr lang="en-IN" b="1" dirty="0">
              <a:solidFill>
                <a:srgbClr val="002060"/>
              </a:solidFill>
            </a:endParaRPr>
          </a:p>
        </p:txBody>
      </p:sp>
      <p:sp>
        <p:nvSpPr>
          <p:cNvPr id="15" name="Down Arrow 14"/>
          <p:cNvSpPr/>
          <p:nvPr/>
        </p:nvSpPr>
        <p:spPr>
          <a:xfrm rot="17947579">
            <a:off x="4618864" y="3199964"/>
            <a:ext cx="373487" cy="726587"/>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6" name="Down Arrow 15"/>
          <p:cNvSpPr/>
          <p:nvPr/>
        </p:nvSpPr>
        <p:spPr>
          <a:xfrm>
            <a:off x="5861311" y="2840249"/>
            <a:ext cx="373487" cy="726587"/>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7" name="Down Arrow 16"/>
          <p:cNvSpPr/>
          <p:nvPr/>
        </p:nvSpPr>
        <p:spPr>
          <a:xfrm rot="7422667">
            <a:off x="7145950" y="4785418"/>
            <a:ext cx="373487" cy="726587"/>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pic>
        <p:nvPicPr>
          <p:cNvPr id="19" name="Picture 18" descr="C:\Users\Admin\Desktop\disk'\android-sdk_r10-windows\android-sdk_r10-windows\android-sdk-windows\docs\images\android_icon_125.png"/>
          <p:cNvPicPr>
            <a:picLocks noChangeAspect="1" noChangeArrowheads="1"/>
          </p:cNvPicPr>
          <p:nvPr/>
        </p:nvPicPr>
        <p:blipFill>
          <a:blip r:embed="rId2"/>
          <a:srcRect/>
          <a:stretch>
            <a:fillRect/>
          </a:stretch>
        </p:blipFill>
        <p:spPr bwMode="auto">
          <a:xfrm>
            <a:off x="5261078" y="3563257"/>
            <a:ext cx="1552085" cy="1701085"/>
          </a:xfrm>
          <a:prstGeom prst="rect">
            <a:avLst/>
          </a:prstGeom>
          <a:noFill/>
        </p:spPr>
      </p:pic>
      <p:sp>
        <p:nvSpPr>
          <p:cNvPr id="20" name="Oval 19"/>
          <p:cNvSpPr/>
          <p:nvPr/>
        </p:nvSpPr>
        <p:spPr>
          <a:xfrm>
            <a:off x="2342238" y="2012409"/>
            <a:ext cx="1879778" cy="155084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smtClean="0">
                <a:solidFill>
                  <a:srgbClr val="002060"/>
                </a:solidFill>
              </a:rPr>
              <a:t>Activity</a:t>
            </a:r>
            <a:endParaRPr lang="en-IN" b="1" dirty="0">
              <a:solidFill>
                <a:srgbClr val="002060"/>
              </a:solidFill>
            </a:endParaRPr>
          </a:p>
        </p:txBody>
      </p:sp>
      <p:sp>
        <p:nvSpPr>
          <p:cNvPr id="21" name="Oval 20"/>
          <p:cNvSpPr/>
          <p:nvPr/>
        </p:nvSpPr>
        <p:spPr>
          <a:xfrm>
            <a:off x="7679824" y="2012409"/>
            <a:ext cx="1825102" cy="149146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smtClean="0">
                <a:solidFill>
                  <a:srgbClr val="002060"/>
                </a:solidFill>
              </a:rPr>
              <a:t>Service</a:t>
            </a:r>
            <a:endParaRPr lang="en-IN" b="1" dirty="0">
              <a:solidFill>
                <a:srgbClr val="002060"/>
              </a:solidFill>
            </a:endParaRPr>
          </a:p>
        </p:txBody>
      </p:sp>
      <p:sp>
        <p:nvSpPr>
          <p:cNvPr id="22" name="Oval 21"/>
          <p:cNvSpPr/>
          <p:nvPr/>
        </p:nvSpPr>
        <p:spPr>
          <a:xfrm>
            <a:off x="7738542" y="5048518"/>
            <a:ext cx="1825100" cy="159165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smtClean="0">
                <a:solidFill>
                  <a:srgbClr val="002060"/>
                </a:solidFill>
              </a:rPr>
              <a:t>Content Provider</a:t>
            </a:r>
            <a:endParaRPr lang="en-IN" b="1" dirty="0">
              <a:solidFill>
                <a:srgbClr val="002060"/>
              </a:solidFill>
            </a:endParaRPr>
          </a:p>
        </p:txBody>
      </p:sp>
      <p:sp>
        <p:nvSpPr>
          <p:cNvPr id="23" name="Oval 22"/>
          <p:cNvSpPr/>
          <p:nvPr/>
        </p:nvSpPr>
        <p:spPr>
          <a:xfrm>
            <a:off x="2342237" y="5048518"/>
            <a:ext cx="1879778" cy="159165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smtClean="0">
                <a:solidFill>
                  <a:srgbClr val="002060"/>
                </a:solidFill>
              </a:rPr>
              <a:t>Broadcast </a:t>
            </a:r>
            <a:r>
              <a:rPr lang="en-US" b="1" dirty="0" err="1" smtClean="0">
                <a:solidFill>
                  <a:srgbClr val="002060"/>
                </a:solidFill>
              </a:rPr>
              <a:t>Reciever</a:t>
            </a:r>
            <a:endParaRPr lang="en-IN" b="1" dirty="0">
              <a:solidFill>
                <a:srgbClr val="002060"/>
              </a:solidFill>
            </a:endParaRPr>
          </a:p>
        </p:txBody>
      </p:sp>
      <p:sp>
        <p:nvSpPr>
          <p:cNvPr id="24" name="Down Arrow 23"/>
          <p:cNvSpPr/>
          <p:nvPr/>
        </p:nvSpPr>
        <p:spPr>
          <a:xfrm rot="14048462">
            <a:off x="4447797" y="4536886"/>
            <a:ext cx="373487" cy="726587"/>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5" name="Down Arrow 24"/>
          <p:cNvSpPr/>
          <p:nvPr/>
        </p:nvSpPr>
        <p:spPr>
          <a:xfrm rot="3173876">
            <a:off x="7097908" y="3222038"/>
            <a:ext cx="373487" cy="726587"/>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36663908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anim calcmode="lin" valueType="num">
                                      <p:cBhvr>
                                        <p:cTn id="12" dur="1000" fill="hold"/>
                                        <p:tgtEl>
                                          <p:spTgt spid="20"/>
                                        </p:tgtEl>
                                        <p:attrNameLst>
                                          <p:attrName>ppt_x</p:attrName>
                                        </p:attrNameLst>
                                      </p:cBhvr>
                                      <p:tavLst>
                                        <p:tav tm="0">
                                          <p:val>
                                            <p:strVal val="#ppt_x"/>
                                          </p:val>
                                        </p:tav>
                                        <p:tav tm="100000">
                                          <p:val>
                                            <p:strVal val="#ppt_x"/>
                                          </p:val>
                                        </p:tav>
                                      </p:tavLst>
                                    </p:anim>
                                    <p:anim calcmode="lin" valueType="num">
                                      <p:cBhvr>
                                        <p:cTn id="13" dur="1000" fill="hold"/>
                                        <p:tgtEl>
                                          <p:spTgt spid="20"/>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 presetClass="entr" presetSubtype="0"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par>
                          <p:cTn id="17" fill="hold">
                            <p:stCondLst>
                              <p:cond delay="1500"/>
                            </p:stCondLst>
                            <p:childTnLst>
                              <p:par>
                                <p:cTn id="18" presetID="42"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par>
                          <p:cTn id="23" fill="hold">
                            <p:stCondLst>
                              <p:cond delay="2500"/>
                            </p:stCondLst>
                            <p:childTnLst>
                              <p:par>
                                <p:cTn id="24" presetID="1" presetClass="entr" presetSubtype="0"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childTnLst>
                          </p:cTn>
                        </p:par>
                        <p:par>
                          <p:cTn id="26" fill="hold">
                            <p:stCondLst>
                              <p:cond delay="2500"/>
                            </p:stCondLst>
                            <p:childTnLst>
                              <p:par>
                                <p:cTn id="27" presetID="42" presetClass="entr" presetSubtype="0" fill="hold" grpId="0"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1000"/>
                                        <p:tgtEl>
                                          <p:spTgt spid="21"/>
                                        </p:tgtEl>
                                      </p:cBhvr>
                                    </p:animEffect>
                                    <p:anim calcmode="lin" valueType="num">
                                      <p:cBhvr>
                                        <p:cTn id="30" dur="1000" fill="hold"/>
                                        <p:tgtEl>
                                          <p:spTgt spid="21"/>
                                        </p:tgtEl>
                                        <p:attrNameLst>
                                          <p:attrName>ppt_x</p:attrName>
                                        </p:attrNameLst>
                                      </p:cBhvr>
                                      <p:tavLst>
                                        <p:tav tm="0">
                                          <p:val>
                                            <p:strVal val="#ppt_x"/>
                                          </p:val>
                                        </p:tav>
                                        <p:tav tm="100000">
                                          <p:val>
                                            <p:strVal val="#ppt_x"/>
                                          </p:val>
                                        </p:tav>
                                      </p:tavLst>
                                    </p:anim>
                                    <p:anim calcmode="lin" valueType="num">
                                      <p:cBhvr>
                                        <p:cTn id="31" dur="1000" fill="hold"/>
                                        <p:tgtEl>
                                          <p:spTgt spid="21"/>
                                        </p:tgtEl>
                                        <p:attrNameLst>
                                          <p:attrName>ppt_y</p:attrName>
                                        </p:attrNameLst>
                                      </p:cBhvr>
                                      <p:tavLst>
                                        <p:tav tm="0">
                                          <p:val>
                                            <p:strVal val="#ppt_y+.1"/>
                                          </p:val>
                                        </p:tav>
                                        <p:tav tm="100000">
                                          <p:val>
                                            <p:strVal val="#ppt_y"/>
                                          </p:val>
                                        </p:tav>
                                      </p:tavLst>
                                    </p:anim>
                                  </p:childTnLst>
                                </p:cTn>
                              </p:par>
                            </p:childTnLst>
                          </p:cTn>
                        </p:par>
                        <p:par>
                          <p:cTn id="32" fill="hold">
                            <p:stCondLst>
                              <p:cond delay="3500"/>
                            </p:stCondLst>
                            <p:childTnLst>
                              <p:par>
                                <p:cTn id="33" presetID="1" presetClass="entr" presetSubtype="0"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par>
                          <p:cTn id="35" fill="hold">
                            <p:stCondLst>
                              <p:cond delay="3500"/>
                            </p:stCondLst>
                            <p:childTnLst>
                              <p:par>
                                <p:cTn id="36" presetID="42" presetClass="entr" presetSubtype="0" fill="hold" grpId="0" nodeType="after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1000"/>
                                        <p:tgtEl>
                                          <p:spTgt spid="22"/>
                                        </p:tgtEl>
                                      </p:cBhvr>
                                    </p:animEffect>
                                    <p:anim calcmode="lin" valueType="num">
                                      <p:cBhvr>
                                        <p:cTn id="39" dur="1000" fill="hold"/>
                                        <p:tgtEl>
                                          <p:spTgt spid="22"/>
                                        </p:tgtEl>
                                        <p:attrNameLst>
                                          <p:attrName>ppt_x</p:attrName>
                                        </p:attrNameLst>
                                      </p:cBhvr>
                                      <p:tavLst>
                                        <p:tav tm="0">
                                          <p:val>
                                            <p:strVal val="#ppt_x"/>
                                          </p:val>
                                        </p:tav>
                                        <p:tav tm="100000">
                                          <p:val>
                                            <p:strVal val="#ppt_x"/>
                                          </p:val>
                                        </p:tav>
                                      </p:tavLst>
                                    </p:anim>
                                    <p:anim calcmode="lin" valueType="num">
                                      <p:cBhvr>
                                        <p:cTn id="40" dur="1000" fill="hold"/>
                                        <p:tgtEl>
                                          <p:spTgt spid="22"/>
                                        </p:tgtEl>
                                        <p:attrNameLst>
                                          <p:attrName>ppt_y</p:attrName>
                                        </p:attrNameLst>
                                      </p:cBhvr>
                                      <p:tavLst>
                                        <p:tav tm="0">
                                          <p:val>
                                            <p:strVal val="#ppt_y+.1"/>
                                          </p:val>
                                        </p:tav>
                                        <p:tav tm="100000">
                                          <p:val>
                                            <p:strVal val="#ppt_y"/>
                                          </p:val>
                                        </p:tav>
                                      </p:tavLst>
                                    </p:anim>
                                  </p:childTnLst>
                                </p:cTn>
                              </p:par>
                            </p:childTnLst>
                          </p:cTn>
                        </p:par>
                        <p:par>
                          <p:cTn id="41" fill="hold">
                            <p:stCondLst>
                              <p:cond delay="4500"/>
                            </p:stCondLst>
                            <p:childTnLst>
                              <p:par>
                                <p:cTn id="42" presetID="1" presetClass="entr" presetSubtype="0" fill="hold" grpId="0" nodeType="afterEffect">
                                  <p:stCondLst>
                                    <p:cond delay="0"/>
                                  </p:stCondLst>
                                  <p:childTnLst>
                                    <p:set>
                                      <p:cBhvr>
                                        <p:cTn id="43" dur="1" fill="hold">
                                          <p:stCondLst>
                                            <p:cond delay="0"/>
                                          </p:stCondLst>
                                        </p:cTn>
                                        <p:tgtEl>
                                          <p:spTgt spid="17"/>
                                        </p:tgtEl>
                                        <p:attrNameLst>
                                          <p:attrName>style.visibility</p:attrName>
                                        </p:attrNameLst>
                                      </p:cBhvr>
                                      <p:to>
                                        <p:strVal val="visible"/>
                                      </p:to>
                                    </p:set>
                                  </p:childTnLst>
                                </p:cTn>
                              </p:par>
                            </p:childTnLst>
                          </p:cTn>
                        </p:par>
                        <p:par>
                          <p:cTn id="44" fill="hold">
                            <p:stCondLst>
                              <p:cond delay="4500"/>
                            </p:stCondLst>
                            <p:childTnLst>
                              <p:par>
                                <p:cTn id="45" presetID="42" presetClass="entr" presetSubtype="0"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1000"/>
                                        <p:tgtEl>
                                          <p:spTgt spid="23"/>
                                        </p:tgtEl>
                                      </p:cBhvr>
                                    </p:animEffect>
                                    <p:anim calcmode="lin" valueType="num">
                                      <p:cBhvr>
                                        <p:cTn id="48" dur="1000" fill="hold"/>
                                        <p:tgtEl>
                                          <p:spTgt spid="23"/>
                                        </p:tgtEl>
                                        <p:attrNameLst>
                                          <p:attrName>ppt_x</p:attrName>
                                        </p:attrNameLst>
                                      </p:cBhvr>
                                      <p:tavLst>
                                        <p:tav tm="0">
                                          <p:val>
                                            <p:strVal val="#ppt_x"/>
                                          </p:val>
                                        </p:tav>
                                        <p:tav tm="100000">
                                          <p:val>
                                            <p:strVal val="#ppt_x"/>
                                          </p:val>
                                        </p:tav>
                                      </p:tavLst>
                                    </p:anim>
                                    <p:anim calcmode="lin" valueType="num">
                                      <p:cBhvr>
                                        <p:cTn id="49" dur="1000" fill="hold"/>
                                        <p:tgtEl>
                                          <p:spTgt spid="23"/>
                                        </p:tgtEl>
                                        <p:attrNameLst>
                                          <p:attrName>ppt_y</p:attrName>
                                        </p:attrNameLst>
                                      </p:cBhvr>
                                      <p:tavLst>
                                        <p:tav tm="0">
                                          <p:val>
                                            <p:strVal val="#ppt_y+.1"/>
                                          </p:val>
                                        </p:tav>
                                        <p:tav tm="100000">
                                          <p:val>
                                            <p:strVal val="#ppt_y"/>
                                          </p:val>
                                        </p:tav>
                                      </p:tavLst>
                                    </p:anim>
                                  </p:childTnLst>
                                </p:cTn>
                              </p:par>
                            </p:childTnLst>
                          </p:cTn>
                        </p:par>
                        <p:par>
                          <p:cTn id="50" fill="hold">
                            <p:stCondLst>
                              <p:cond delay="5500"/>
                            </p:stCondLst>
                            <p:childTnLst>
                              <p:par>
                                <p:cTn id="51" presetID="1" presetClass="entr" presetSubtype="0" fill="hold" grpId="0" nodeType="after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animBg="1"/>
      <p:bldP spid="16" grpId="0" animBg="1"/>
      <p:bldP spid="17" grpId="0" animBg="1"/>
      <p:bldP spid="20" grpId="0" animBg="1"/>
      <p:bldP spid="21" grpId="0" animBg="1"/>
      <p:bldP spid="22" grpId="0" animBg="1"/>
      <p:bldP spid="23" grpId="0" animBg="1"/>
      <p:bldP spid="24" grpId="0" animBg="1"/>
      <p:bldP spid="2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152" y="0"/>
            <a:ext cx="8049296" cy="928407"/>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400" b="1" dirty="0" smtClean="0">
                <a:solidFill>
                  <a:srgbClr val="000066"/>
                </a:solidFill>
              </a:rPr>
              <a:t>Activity-Typically a Screen</a:t>
            </a:r>
            <a:endParaRPr lang="en-US" sz="4400" b="1" dirty="0">
              <a:solidFill>
                <a:srgbClr val="000066"/>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797" y="1250720"/>
            <a:ext cx="2830469" cy="503194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6568" y="1250720"/>
            <a:ext cx="2767348" cy="5031945"/>
          </a:xfrm>
          <a:prstGeom prst="rect">
            <a:avLst/>
          </a:prstGeom>
        </p:spPr>
      </p:pic>
      <p:sp>
        <p:nvSpPr>
          <p:cNvPr id="5" name="Right Arrow 4"/>
          <p:cNvSpPr/>
          <p:nvPr/>
        </p:nvSpPr>
        <p:spPr>
          <a:xfrm>
            <a:off x="4012209" y="3431841"/>
            <a:ext cx="3000778" cy="334851"/>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7" name="TextBox 6"/>
          <p:cNvSpPr txBox="1"/>
          <p:nvPr/>
        </p:nvSpPr>
        <p:spPr>
          <a:xfrm>
            <a:off x="1547904" y="6420312"/>
            <a:ext cx="1672253" cy="369332"/>
          </a:xfrm>
          <a:prstGeom prst="rect">
            <a:avLst/>
          </a:prstGeom>
          <a:noFill/>
        </p:spPr>
        <p:txBody>
          <a:bodyPr wrap="none" rtlCol="0">
            <a:spAutoFit/>
          </a:bodyPr>
          <a:lstStyle/>
          <a:p>
            <a:r>
              <a:rPr lang="en-US" b="1" dirty="0" smtClean="0">
                <a:solidFill>
                  <a:schemeClr val="bg1"/>
                </a:solidFill>
              </a:rPr>
              <a:t>Login Activity</a:t>
            </a:r>
            <a:endParaRPr lang="en-IN" b="1" dirty="0">
              <a:solidFill>
                <a:schemeClr val="bg1"/>
              </a:solidFill>
            </a:endParaRPr>
          </a:p>
        </p:txBody>
      </p:sp>
      <p:sp>
        <p:nvSpPr>
          <p:cNvPr id="10" name="TextBox 9"/>
          <p:cNvSpPr txBox="1"/>
          <p:nvPr/>
        </p:nvSpPr>
        <p:spPr>
          <a:xfrm>
            <a:off x="7505919" y="6401187"/>
            <a:ext cx="2308645" cy="369332"/>
          </a:xfrm>
          <a:prstGeom prst="rect">
            <a:avLst/>
          </a:prstGeom>
          <a:noFill/>
        </p:spPr>
        <p:txBody>
          <a:bodyPr wrap="none" rtlCol="0">
            <a:spAutoFit/>
          </a:bodyPr>
          <a:lstStyle/>
          <a:p>
            <a:r>
              <a:rPr lang="en-US" b="1" dirty="0" smtClean="0">
                <a:solidFill>
                  <a:schemeClr val="bg1"/>
                </a:solidFill>
              </a:rPr>
              <a:t>News Feed Activity</a:t>
            </a:r>
            <a:endParaRPr lang="en-IN" b="1" dirty="0">
              <a:solidFill>
                <a:schemeClr val="bg1"/>
              </a:solidFill>
            </a:endParaRPr>
          </a:p>
        </p:txBody>
      </p:sp>
    </p:spTree>
    <p:extLst>
      <p:ext uri="{BB962C8B-B14F-4D97-AF65-F5344CB8AC3E}">
        <p14:creationId xmlns:p14="http://schemas.microsoft.com/office/powerpoint/2010/main" val="170959073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900"/>
                                        <p:tgtEl>
                                          <p:spTgt spid="3"/>
                                        </p:tgtEl>
                                      </p:cBhvr>
                                    </p:animEffect>
                                  </p:childTnLst>
                                </p:cTn>
                              </p:par>
                            </p:childTnLst>
                          </p:cTn>
                        </p:par>
                        <p:par>
                          <p:cTn id="8" fill="hold">
                            <p:stCondLst>
                              <p:cond delay="900"/>
                            </p:stCondLst>
                            <p:childTnLst>
                              <p:par>
                                <p:cTn id="9" presetID="1"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9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900"/>
                                        <p:tgtEl>
                                          <p:spTgt spid="4"/>
                                        </p:tgtEl>
                                      </p:cBhvr>
                                    </p:animEffect>
                                  </p:childTnLst>
                                </p:cTn>
                              </p:par>
                            </p:childTnLst>
                          </p:cTn>
                        </p:par>
                        <p:par>
                          <p:cTn id="21" fill="hold">
                            <p:stCondLst>
                              <p:cond delay="900"/>
                            </p:stCondLst>
                            <p:childTnLst>
                              <p:par>
                                <p:cTn id="22" presetID="1"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152" y="0"/>
            <a:ext cx="5344732" cy="928407"/>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400" b="1" dirty="0" smtClean="0">
                <a:solidFill>
                  <a:srgbClr val="000066"/>
                </a:solidFill>
              </a:rPr>
              <a:t>Activity Lifecycle</a:t>
            </a:r>
            <a:endParaRPr lang="en-US" sz="4400" b="1" dirty="0">
              <a:solidFill>
                <a:srgbClr val="000066"/>
              </a:solidFill>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2214" y="625360"/>
            <a:ext cx="7392474" cy="6179335"/>
          </a:xfrm>
          <a:prstGeom prst="rect">
            <a:avLst/>
          </a:prstGeom>
        </p:spPr>
      </p:pic>
    </p:spTree>
    <p:extLst>
      <p:ext uri="{BB962C8B-B14F-4D97-AF65-F5344CB8AC3E}">
        <p14:creationId xmlns:p14="http://schemas.microsoft.com/office/powerpoint/2010/main" val="149331426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1903</TotalTime>
  <Words>703</Words>
  <Application>Microsoft Office PowerPoint</Application>
  <PresentationFormat>Widescreen</PresentationFormat>
  <Paragraphs>110</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Bookman Old Style</vt:lpstr>
      <vt:lpstr>Century Gothic</vt:lpstr>
      <vt:lpstr>Times New Roman</vt:lpstr>
      <vt:lpstr>Wingdings</vt:lpstr>
      <vt:lpstr>Wingdings 3</vt:lpstr>
      <vt:lpstr>Ion</vt:lpstr>
      <vt:lpstr>PowerPoint Presentation</vt:lpstr>
      <vt:lpstr>Android Ecosystem</vt:lpstr>
      <vt:lpstr>PowerPoint Presentation</vt:lpstr>
      <vt:lpstr>Android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 Monetization</vt:lpstr>
      <vt:lpstr>  Android Market Share in 2017</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AICRA</dc:title>
  <dc:creator>Umang ` Kejriwal</dc:creator>
  <cp:lastModifiedBy>vipul</cp:lastModifiedBy>
  <cp:revision>229</cp:revision>
  <dcterms:created xsi:type="dcterms:W3CDTF">2014-10-17T07:53:40Z</dcterms:created>
  <dcterms:modified xsi:type="dcterms:W3CDTF">2018-01-19T01:31:27Z</dcterms:modified>
</cp:coreProperties>
</file>